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1"/>
  </p:notesMasterIdLst>
  <p:sldIdLst>
    <p:sldId id="256" r:id="rId2"/>
    <p:sldId id="271" r:id="rId3"/>
    <p:sldId id="263" r:id="rId4"/>
    <p:sldId id="268" r:id="rId5"/>
    <p:sldId id="272" r:id="rId6"/>
    <p:sldId id="270" r:id="rId7"/>
    <p:sldId id="259" r:id="rId8"/>
    <p:sldId id="262" r:id="rId9"/>
    <p:sldId id="260" r:id="rId10"/>
    <p:sldId id="265" r:id="rId11"/>
    <p:sldId id="288" r:id="rId12"/>
    <p:sldId id="287" r:id="rId13"/>
    <p:sldId id="289" r:id="rId14"/>
    <p:sldId id="282" r:id="rId15"/>
    <p:sldId id="283" r:id="rId16"/>
    <p:sldId id="284" r:id="rId17"/>
    <p:sldId id="285" r:id="rId18"/>
    <p:sldId id="286" r:id="rId19"/>
    <p:sldId id="257" r:id="rId20"/>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4614"/>
  </p:normalViewPr>
  <p:slideViewPr>
    <p:cSldViewPr>
      <p:cViewPr varScale="1">
        <p:scale>
          <a:sx n="90" d="100"/>
          <a:sy n="90" d="100"/>
        </p:scale>
        <p:origin x="173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568"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5C6F8E9E-9134-46F6-AF05-008505A8713C}" type="datetimeFigureOut">
              <a:rPr lang="en-US" smtClean="0"/>
              <a:pPr/>
              <a:t>12/29/22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3B01E767-1BDC-4644-B21C-EAA8636541DA}" type="slidenum">
              <a:rPr lang="en-US" smtClean="0"/>
              <a:pPr/>
              <a:t>‹#›</a:t>
            </a:fld>
            <a:endParaRPr lang="en-US" dirty="0"/>
          </a:p>
        </p:txBody>
      </p:sp>
    </p:spTree>
    <p:extLst>
      <p:ext uri="{BB962C8B-B14F-4D97-AF65-F5344CB8AC3E}">
        <p14:creationId xmlns:p14="http://schemas.microsoft.com/office/powerpoint/2010/main" val="1382344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96850" y="120650"/>
            <a:ext cx="6553200" cy="9067800"/>
          </a:xfrm>
        </p:spPr>
        <p:txBody>
          <a:bodyPr>
            <a:normAutofit lnSpcReduction="10000"/>
          </a:bodyPr>
          <a:lstStyle/>
          <a:p>
            <a:pPr marL="171450" indent="-171450">
              <a:buFont typeface="Arial" charset="0"/>
              <a:buChar char="•"/>
            </a:pPr>
            <a:r>
              <a:rPr lang="en-US" sz="1000" dirty="0"/>
              <a:t>Ezra was a direct descendant of Aaron the chief priest (7:1–5), thus he was a priest and scribe in his own right. His zeal for God and God’s Law spurred Ezra to lead a group of Jews back to Israel during King Artaxerxes’s reign over the Persian Empire (which had since replaced the Babylonian Empire that originally exiled the people of Judah).</a:t>
            </a:r>
          </a:p>
          <a:p>
            <a:pPr marL="171450" indent="-171450">
              <a:buFont typeface="Arial" charset="0"/>
              <a:buChar char="•"/>
            </a:pPr>
            <a:r>
              <a:rPr lang="en-US" sz="1000" dirty="0"/>
              <a:t>The book of Ezra records two separate time periods directly following the seventy years of Babylonian captivity: </a:t>
            </a:r>
          </a:p>
          <a:p>
            <a:pPr marL="685800" lvl="1" indent="-228600">
              <a:buFont typeface="+mj-lt"/>
              <a:buAutoNum type="arabicPeriod"/>
            </a:pPr>
            <a:r>
              <a:rPr lang="en-US" sz="1000" b="1" u="sng" dirty="0"/>
              <a:t>Ezra 1–6 </a:t>
            </a:r>
            <a:r>
              <a:rPr lang="en-US" sz="1000" dirty="0"/>
              <a:t>covers the first return of Jews from captivity, led by </a:t>
            </a:r>
            <a:r>
              <a:rPr lang="en-US" sz="1000" dirty="0" err="1"/>
              <a:t>Zerubbabel</a:t>
            </a:r>
            <a:r>
              <a:rPr lang="en-US" sz="1000" dirty="0"/>
              <a:t> (2:1-2—a period of twenty-three years beginning with the edict of Cyrus of Persia and ending at the rebuilding of the temple in Jerusalem (538–515 BC). </a:t>
            </a:r>
          </a:p>
          <a:p>
            <a:pPr marL="685800" lvl="1" indent="-228600">
              <a:buFont typeface="+mj-lt"/>
              <a:buAutoNum type="arabicPeriod"/>
            </a:pPr>
            <a:r>
              <a:rPr lang="en-US" sz="1000" b="1" u="sng" dirty="0"/>
              <a:t>Ezra 7–10</a:t>
            </a:r>
            <a:r>
              <a:rPr lang="en-US" sz="1000" dirty="0"/>
              <a:t> picks up the story nearly 80 years later, when Ezra led the second group of exiles of 1800  (Artaxerxes was king) to Jerusalem (458 BC).  It seems apparent that the book could not have been completed earlier than about 450 BC (the date of the events recorded in 10:17–44).  See 7:6. </a:t>
            </a:r>
          </a:p>
          <a:p>
            <a:pPr marL="1085850" lvl="2" indent="-171450">
              <a:buFont typeface="Wingdings" charset="2"/>
              <a:buChar char="Ø"/>
            </a:pPr>
            <a:r>
              <a:rPr lang="en-US" sz="1000" dirty="0"/>
              <a:t>Ezra’s narrative reveals two main issues faced by the returning exiles: (1) the struggle to restore the temple (Ezra 1:1–6:22 and (2) the need for spiritual reformation (7:1–10:44). Both were necessary in order for the people to renew their fellowship with the Lord.</a:t>
            </a:r>
          </a:p>
          <a:p>
            <a:pPr marL="171450" indent="-171450">
              <a:buFont typeface="Arial" charset="0"/>
              <a:buChar char="•"/>
            </a:pPr>
            <a:r>
              <a:rPr lang="en-US" sz="1000" dirty="0"/>
              <a:t>The book of Ezra provides a much-needed link in the historical record of the Israelite people. When their king was dethroned and captured and the people exiled to Babylon, Judah as an independent nation ceased to exist. The book of Ezra provides an account of the Jews’ re-gathering, of their struggle to survive and to rebuild what had been destroyed. Through his narrative, Ezra declared that they were still God’s people and that God had not forgotten them.</a:t>
            </a:r>
          </a:p>
          <a:p>
            <a:pPr marL="171450" indent="-171450">
              <a:buFont typeface="Arial" charset="0"/>
              <a:buChar char="•"/>
            </a:pPr>
            <a:r>
              <a:rPr lang="en-US" sz="1000" dirty="0"/>
              <a:t>In the book of Ezra we witness the rebuilding of the new temple, the unification of the returning tribes as they shared common struggles and were challenged to work together. Later, after the original remnant had stopped work on the city walls and spiritual apathy ruled, Ezra arrived with another 1800 people and sparked a spiritual revival. By the end of the book, Israel had renewed its covenant with God and had begun acting in obedience to Him.</a:t>
            </a:r>
          </a:p>
          <a:p>
            <a:pPr marL="171450" indent="-171450">
              <a:buFont typeface="Arial" charset="0"/>
              <a:buChar char="•"/>
            </a:pPr>
            <a:r>
              <a:rPr lang="en-US" sz="1000" dirty="0"/>
              <a:t>Ezra also contains one of the great intercessory prayers of the Bible (Ezra 9:5–15; see Daniel 9 and Nehemiah 9 for others). His leadership proved crucial to the Jews’ spiritual advancement.</a:t>
            </a:r>
          </a:p>
          <a:p>
            <a:pPr marL="171450" indent="-171450">
              <a:buFont typeface="Arial" charset="0"/>
              <a:buChar char="•"/>
            </a:pPr>
            <a:r>
              <a:rPr lang="en-US" sz="1000" dirty="0"/>
              <a:t>A broader theological purpose is also revealed: God keeps His promises. </a:t>
            </a:r>
            <a:r>
              <a:rPr lang="en-US" sz="1000" b="1" dirty="0"/>
              <a:t>Through the prophets, God had ordained that His chosen people would return to their land after a seventy-year exile.</a:t>
            </a:r>
            <a:r>
              <a:rPr lang="en-US" sz="1000" dirty="0"/>
              <a:t> </a:t>
            </a:r>
          </a:p>
          <a:p>
            <a:pPr marL="171450" indent="-171450">
              <a:buFont typeface="Arial" charset="0"/>
              <a:buChar char="•"/>
            </a:pPr>
            <a:r>
              <a:rPr lang="en-US" sz="1000" dirty="0"/>
              <a:t>Ezra’s account proclaims that God kept His word, and it shows that when God’s people remained faithful to Him, He would continue to bless them. Hence, the book emphasizes the temple and proper worship, similar to Chronicles (which was also written during these days).</a:t>
            </a:r>
          </a:p>
          <a:p>
            <a:pPr marL="171450" indent="-171450">
              <a:buFont typeface="Arial" charset="0"/>
              <a:buChar char="•"/>
            </a:pPr>
            <a:r>
              <a:rPr lang="en-US" sz="1000" dirty="0"/>
              <a:t>Key thought: God moved the hearts of secular rulers (Cyrus, Darius, and Artaxerxes) to allow, even encourage and help, the Jewish people to return home. He used these unlikely allies to fulfill His promises of restoration for His chosen people.</a:t>
            </a:r>
          </a:p>
          <a:p>
            <a:pPr marL="171450" indent="-171450">
              <a:buFont typeface="Arial" charset="0"/>
              <a:buChar char="•"/>
            </a:pPr>
            <a:endParaRPr lang="en-US" sz="1000" dirty="0"/>
          </a:p>
          <a:p>
            <a:pPr fontAlgn="base"/>
            <a:r>
              <a:rPr lang="en-US" sz="1000" b="1" u="sng" dirty="0"/>
              <a:t>Outline: </a:t>
            </a:r>
          </a:p>
          <a:p>
            <a:pPr fontAlgn="base"/>
            <a:r>
              <a:rPr lang="en-US" sz="1000" dirty="0"/>
              <a:t>- 533 BC (Cyrus Decree) : </a:t>
            </a:r>
            <a:r>
              <a:rPr lang="en-US" sz="1000" b="1" dirty="0"/>
              <a:t>First return (</a:t>
            </a:r>
            <a:r>
              <a:rPr lang="en-US" sz="1000" b="1" dirty="0" err="1"/>
              <a:t>Zerrubbabel</a:t>
            </a:r>
            <a:r>
              <a:rPr lang="en-US" sz="1000" b="1" dirty="0"/>
              <a:t>): </a:t>
            </a:r>
            <a:r>
              <a:rPr lang="en-US" sz="1000" b="1" u="sng" dirty="0"/>
              <a:t>The rebuilding the temple - focuses on </a:t>
            </a:r>
            <a:r>
              <a:rPr lang="en-US" sz="1000" b="1" i="1" u="sng" dirty="0"/>
              <a:t>construction </a:t>
            </a:r>
            <a:r>
              <a:rPr lang="en-US" sz="1000" b="1" u="sng" dirty="0"/>
              <a:t>(</a:t>
            </a:r>
            <a:r>
              <a:rPr lang="en-US" sz="1000" b="1" u="sng" dirty="0" err="1"/>
              <a:t>Ezr</a:t>
            </a:r>
            <a:r>
              <a:rPr lang="en-US" sz="1000" b="1" u="sng" dirty="0"/>
              <a:t> 1–6)</a:t>
            </a:r>
          </a:p>
          <a:p>
            <a:pPr marL="685800" lvl="1" indent="-228600" fontAlgn="base">
              <a:buFont typeface="+mj-lt"/>
              <a:buAutoNum type="arabicPeriod"/>
            </a:pPr>
            <a:r>
              <a:rPr lang="en-US" sz="1000" dirty="0"/>
              <a:t>The remnant returns to Judah (Ezra 1–2):  Note: </a:t>
            </a:r>
            <a:br>
              <a:rPr lang="en-US" sz="1000" dirty="0"/>
            </a:br>
            <a:r>
              <a:rPr lang="en-US" sz="1000" dirty="0"/>
              <a:t>a.  </a:t>
            </a:r>
            <a:r>
              <a:rPr lang="en-US" sz="1000" dirty="0" err="1"/>
              <a:t>Zerrubbabel</a:t>
            </a:r>
            <a:r>
              <a:rPr lang="en-US" sz="1000" dirty="0"/>
              <a:t> is the governor who supervises the reconstruction.  </a:t>
            </a:r>
            <a:br>
              <a:rPr lang="en-US" sz="1000" dirty="0"/>
            </a:br>
            <a:r>
              <a:rPr lang="en-US" sz="1000" dirty="0"/>
              <a:t>b.. He is the grandson of </a:t>
            </a:r>
            <a:r>
              <a:rPr lang="en-US" sz="1000" dirty="0" err="1"/>
              <a:t>Jehoachin</a:t>
            </a:r>
            <a:r>
              <a:rPr lang="en-US" sz="1000" dirty="0"/>
              <a:t>, the next to last king (1 Chr. 3:18-19). </a:t>
            </a:r>
            <a:br>
              <a:rPr lang="en-US" sz="1000" dirty="0"/>
            </a:br>
            <a:r>
              <a:rPr lang="en-US" sz="1000" dirty="0"/>
              <a:t>c.  Thus, he was a descendent of David).  Who else better to lead?   </a:t>
            </a:r>
          </a:p>
          <a:p>
            <a:pPr marL="685800" lvl="1" indent="-228600" fontAlgn="base">
              <a:buFont typeface="+mj-lt"/>
              <a:buAutoNum type="arabicPeriod"/>
            </a:pPr>
            <a:r>
              <a:rPr lang="en-US" sz="1000" dirty="0"/>
              <a:t>Judah lays the new temple foundations (Ezra 3)</a:t>
            </a:r>
            <a:br>
              <a:rPr lang="en-US" sz="1000" dirty="0"/>
            </a:br>
            <a:r>
              <a:rPr lang="en-US" sz="1000" dirty="0"/>
              <a:t>a.  The altar is restored (3:1-3)</a:t>
            </a:r>
            <a:br>
              <a:rPr lang="en-US" sz="1000" dirty="0"/>
            </a:br>
            <a:r>
              <a:rPr lang="en-US" sz="1000" dirty="0"/>
              <a:t>b.  Covenant sacrifices and festivals are restored (3:4-6)</a:t>
            </a:r>
            <a:br>
              <a:rPr lang="en-US" sz="1000" dirty="0"/>
            </a:br>
            <a:r>
              <a:rPr lang="en-US" sz="1000" dirty="0"/>
              <a:t>c.  Temple foundation begins (3:7-10)</a:t>
            </a:r>
            <a:br>
              <a:rPr lang="en-US" sz="1000" dirty="0"/>
            </a:br>
            <a:r>
              <a:rPr lang="en-US" sz="1000" dirty="0"/>
              <a:t>d.  Upon completion the people praise God  - some, having witnessed or felt the repercussions of the captivity 70 years before -  weep in happiness (3:11)</a:t>
            </a:r>
          </a:p>
          <a:p>
            <a:pPr marL="685800" lvl="1" indent="-228600" fontAlgn="base">
              <a:buFont typeface="+mj-lt"/>
              <a:buAutoNum type="arabicPeriod"/>
            </a:pPr>
            <a:r>
              <a:rPr lang="en-US" sz="1000" dirty="0"/>
              <a:t>Judah’s adversaries stop temple work (Ezra 4)</a:t>
            </a:r>
            <a:br>
              <a:rPr lang="en-US" sz="1000" dirty="0"/>
            </a:br>
            <a:r>
              <a:rPr lang="en-US" sz="1000" dirty="0"/>
              <a:t>a.  “The enemies of Judah and Benjamin” (4:1-5) try to sabotage the project (like </a:t>
            </a:r>
            <a:r>
              <a:rPr lang="en-US" sz="1000" dirty="0" err="1"/>
              <a:t>Tobiah</a:t>
            </a:r>
            <a:r>
              <a:rPr lang="en-US" sz="1000" dirty="0"/>
              <a:t> and </a:t>
            </a:r>
            <a:r>
              <a:rPr lang="en-US" sz="1000" dirty="0" err="1"/>
              <a:t>Sanballot</a:t>
            </a:r>
            <a:r>
              <a:rPr lang="en-US" sz="1000" dirty="0"/>
              <a:t> </a:t>
            </a:r>
            <a:br>
              <a:rPr lang="en-US" sz="1000" dirty="0"/>
            </a:br>
            <a:r>
              <a:rPr lang="en-US" sz="1000" dirty="0"/>
              <a:t>      w/Nehemiah).</a:t>
            </a:r>
            <a:br>
              <a:rPr lang="en-US" sz="1000" dirty="0"/>
            </a:br>
            <a:r>
              <a:rPr lang="en-US" sz="1000" dirty="0"/>
              <a:t>b.  The harassment continues through the reigns of Cyrus, Cambyses, </a:t>
            </a:r>
            <a:r>
              <a:rPr lang="en-US" sz="1000" dirty="0" err="1"/>
              <a:t>Smerdis</a:t>
            </a:r>
            <a:r>
              <a:rPr lang="en-US" sz="1000" dirty="0"/>
              <a:t>, and Darius I.  </a:t>
            </a:r>
            <a:br>
              <a:rPr lang="en-US" sz="1000" dirty="0"/>
            </a:br>
            <a:r>
              <a:rPr lang="en-US" sz="1000" dirty="0"/>
              <a:t>c.  In fact the building stops for about 15 years (535-520 BC).  </a:t>
            </a:r>
            <a:br>
              <a:rPr lang="en-US" sz="1000" dirty="0"/>
            </a:br>
            <a:r>
              <a:rPr lang="en-US" sz="1000" dirty="0"/>
              <a:t>d. Finally the temple is complete in 515 BC (Ezra 6).    </a:t>
            </a:r>
            <a:br>
              <a:rPr lang="en-US" sz="1000" dirty="0"/>
            </a:br>
            <a:r>
              <a:rPr lang="en-US" sz="1000" dirty="0"/>
              <a:t>e.  Chapter 4 is hard to follow because it doesn’t flow chronologically.  </a:t>
            </a:r>
          </a:p>
          <a:p>
            <a:pPr marL="685800" lvl="1" indent="-228600" fontAlgn="base">
              <a:buFont typeface="+mj-lt"/>
              <a:buAutoNum type="arabicPeriod"/>
            </a:pPr>
            <a:r>
              <a:rPr lang="en-US" sz="1000" dirty="0"/>
              <a:t>Judah resumes temple work (Ezra 5)</a:t>
            </a:r>
            <a:br>
              <a:rPr lang="en-US" sz="1000" dirty="0"/>
            </a:br>
            <a:r>
              <a:rPr lang="en-US" sz="1000" dirty="0"/>
              <a:t>a.  The prophets Haggai and Zechariah specifically mentioned (5:1; 6:14).  </a:t>
            </a:r>
          </a:p>
          <a:p>
            <a:pPr marL="685800" lvl="1" indent="-228600" fontAlgn="base">
              <a:buFont typeface="+mj-lt"/>
              <a:buAutoNum type="arabicPeriod"/>
            </a:pPr>
            <a:r>
              <a:rPr lang="en-US" sz="1000" dirty="0"/>
              <a:t>The temple is completed (Ezra 6)</a:t>
            </a:r>
          </a:p>
          <a:p>
            <a:pPr fontAlgn="base"/>
            <a:r>
              <a:rPr lang="en-US" sz="1000" dirty="0"/>
              <a:t>- 458 BC (Artaxerxes): </a:t>
            </a:r>
            <a:r>
              <a:rPr lang="en-US" sz="1000" b="1" dirty="0"/>
              <a:t>Second return w/1800 (Ezra): </a:t>
            </a:r>
            <a:r>
              <a:rPr lang="en-US" sz="1000" b="1" u="sng" dirty="0"/>
              <a:t>Remembering the law - focuses on </a:t>
            </a:r>
            <a:r>
              <a:rPr lang="en-US" sz="1000" b="1" i="1" u="sng" dirty="0"/>
              <a:t>reformation</a:t>
            </a:r>
            <a:r>
              <a:rPr lang="en-US" sz="1000" b="1" u="sng" dirty="0"/>
              <a:t> (</a:t>
            </a:r>
            <a:r>
              <a:rPr lang="en-US" sz="1000" b="1" u="sng" dirty="0" err="1"/>
              <a:t>Ezr</a:t>
            </a:r>
            <a:r>
              <a:rPr lang="en-US" sz="1000" b="1" u="sng" dirty="0"/>
              <a:t> 7–10)</a:t>
            </a:r>
          </a:p>
          <a:p>
            <a:pPr marL="685800" lvl="1" indent="-228600" fontAlgn="base">
              <a:buFont typeface="+mj-lt"/>
              <a:buAutoNum type="arabicPeriod"/>
            </a:pPr>
            <a:r>
              <a:rPr lang="en-US" sz="1000" dirty="0"/>
              <a:t>Artaxerxes sends Ezra to teach the law in Jerusalem (Ezra 7–8)</a:t>
            </a:r>
            <a:br>
              <a:rPr lang="en-US" sz="1000" dirty="0"/>
            </a:br>
            <a:r>
              <a:rPr lang="en-US" sz="1000" dirty="0"/>
              <a:t>a.  We are told three times “the hand of God is with him” (7:6, 9, 28).</a:t>
            </a:r>
            <a:br>
              <a:rPr lang="en-US" sz="1000" dirty="0"/>
            </a:br>
            <a:r>
              <a:rPr lang="en-US" sz="1000" dirty="0"/>
              <a:t>b.  Chapter 8 lists those who went with Ezra.</a:t>
            </a:r>
          </a:p>
          <a:p>
            <a:pPr marL="685800" lvl="1" indent="-228600" fontAlgn="base">
              <a:buFont typeface="+mj-lt"/>
              <a:buAutoNum type="arabicPeriod"/>
            </a:pPr>
            <a:r>
              <a:rPr lang="en-US" sz="1000" dirty="0"/>
              <a:t>Ezra has the people put away their foreign wives (Ezra 9–10)</a:t>
            </a:r>
            <a:br>
              <a:rPr lang="en-US" sz="1000" dirty="0"/>
            </a:br>
            <a:r>
              <a:rPr lang="en-US" sz="1000" dirty="0"/>
              <a:t>a.  He grieves ((9:3), he confesses the sin (9:6-15), he calls for repentance (10:10-11), He follows up to make </a:t>
            </a:r>
            <a:br>
              <a:rPr lang="en-US" sz="1000" dirty="0"/>
            </a:br>
            <a:r>
              <a:rPr lang="en-US" sz="1000" dirty="0"/>
              <a:t>     sure they are obedient - as preachers do  (10:18-44).  </a:t>
            </a:r>
            <a:br>
              <a:rPr lang="en-US" sz="1000" dirty="0"/>
            </a:br>
            <a:r>
              <a:rPr lang="en-US" sz="1000" dirty="0"/>
              <a:t>B.  They take an oath of obedience (10:5).  </a:t>
            </a:r>
          </a:p>
          <a:p>
            <a:pPr fontAlgn="base"/>
            <a:r>
              <a:rPr lang="en-US" sz="1000" dirty="0"/>
              <a:t>- Only </a:t>
            </a:r>
            <a:r>
              <a:rPr lang="en-US" sz="1000" dirty="0" err="1"/>
              <a:t>onething</a:t>
            </a:r>
            <a:r>
              <a:rPr lang="en-US" sz="1000" dirty="0"/>
              <a:t> remains - to rebuild the walls.  That comes with Nehemiah.  </a:t>
            </a:r>
          </a:p>
          <a:p>
            <a:endParaRPr lang="en-US" sz="1000" b="1" u="sng" dirty="0"/>
          </a:p>
          <a:p>
            <a:pPr marL="171450" indent="-171450">
              <a:buFont typeface="Arial" charset="0"/>
              <a:buChar char="•"/>
            </a:pPr>
            <a:endParaRPr lang="en-US" sz="1000" dirty="0"/>
          </a:p>
        </p:txBody>
      </p:sp>
    </p:spTree>
    <p:extLst>
      <p:ext uri="{BB962C8B-B14F-4D97-AF65-F5344CB8AC3E}">
        <p14:creationId xmlns:p14="http://schemas.microsoft.com/office/powerpoint/2010/main" val="1028340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01E767-1BDC-4644-B21C-EAA8636541DA}" type="slidenum">
              <a:rPr lang="en-US" smtClean="0"/>
              <a:pPr/>
              <a:t>10</a:t>
            </a:fld>
            <a:endParaRPr lang="en-US" dirty="0"/>
          </a:p>
        </p:txBody>
      </p:sp>
    </p:spTree>
    <p:extLst>
      <p:ext uri="{BB962C8B-B14F-4D97-AF65-F5344CB8AC3E}">
        <p14:creationId xmlns:p14="http://schemas.microsoft.com/office/powerpoint/2010/main" val="1557725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14</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16</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17</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18</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3713" y="44450"/>
            <a:ext cx="6034087" cy="4525963"/>
          </a:xfrm>
        </p:spPr>
      </p:sp>
      <p:sp>
        <p:nvSpPr>
          <p:cNvPr id="3" name="Notes Placeholder 2"/>
          <p:cNvSpPr>
            <a:spLocks noGrp="1"/>
          </p:cNvSpPr>
          <p:nvPr>
            <p:ph type="body" idx="1"/>
          </p:nvPr>
        </p:nvSpPr>
        <p:spPr>
          <a:xfrm>
            <a:off x="44450" y="4540250"/>
            <a:ext cx="6934200" cy="4730750"/>
          </a:xfrm>
        </p:spPr>
        <p:txBody>
          <a:bodyPr>
            <a:normAutofit fontScale="92500" lnSpcReduction="10000"/>
          </a:bodyPr>
          <a:lstStyle/>
          <a:p>
            <a:r>
              <a:rPr lang="en-US" sz="1000" dirty="0"/>
              <a:t>Ezra begins</a:t>
            </a:r>
            <a:r>
              <a:rPr lang="en-US" sz="1000" baseline="0" dirty="0"/>
              <a:t> where 2 Chronicles ends.  Ezra is a priest and scribe and almost certainly the author of the book, as well as the Chronicles. Some argue that he also authored Nehemiah.  After seventy years of captivity in Babylon (606-536 BC), and after the Persians had defeated the Babylonians (529 BC), Cyrus promotes the return of the Jews to their homeland (decree, 1:1-4).  Jerusalem has become a plundered land, however, the books of Ezra and Nehemiah afford us the opportunity to see God keep His promise to preserve and restore His people as was prophesied by Jeremiah (Jer. 25:11; cf. 2 Chr. 36:21).  </a:t>
            </a:r>
            <a:r>
              <a:rPr lang="en-US" sz="1000" dirty="0"/>
              <a:t>Cyrus reputation was that of a kind leader and</a:t>
            </a:r>
            <a:r>
              <a:rPr lang="en-US" sz="1000" baseline="0" dirty="0"/>
              <a:t> the Jews were not being treated as slaves</a:t>
            </a:r>
            <a:r>
              <a:rPr lang="en-US" sz="1000" dirty="0"/>
              <a:t> in Persia and were allowed to marry, coexist, and even worship during their captivity.  Nehemiah, we will learn, is a cupbearer for the king and enjoyed a favored relationship with the king.  The return from captivity happened in three waves. </a:t>
            </a:r>
            <a:r>
              <a:rPr lang="en-US" sz="1000" b="1" dirty="0"/>
              <a:t>First,</a:t>
            </a:r>
            <a:r>
              <a:rPr lang="en-US" sz="1000" dirty="0"/>
              <a:t> </a:t>
            </a:r>
            <a:r>
              <a:rPr lang="en-US" sz="1000" u="sng" dirty="0"/>
              <a:t>Zerubbabel</a:t>
            </a:r>
            <a:r>
              <a:rPr lang="en-US" sz="1000" dirty="0"/>
              <a:t>, by Cyrus’s decree returns to Jerusalem with 49, 987 others to rebuild the temple (Ezra 2:64-65, 536 BC).  </a:t>
            </a:r>
            <a:r>
              <a:rPr lang="en-US" sz="1000" b="1" dirty="0"/>
              <a:t>Secondly</a:t>
            </a:r>
            <a:r>
              <a:rPr lang="en-US" sz="1000" u="sng" dirty="0"/>
              <a:t>,</a:t>
            </a:r>
            <a:r>
              <a:rPr lang="en-US" sz="1000" dirty="0"/>
              <a:t> </a:t>
            </a:r>
            <a:r>
              <a:rPr lang="en-US" sz="1000" u="sng" dirty="0"/>
              <a:t>Ezra </a:t>
            </a:r>
            <a:r>
              <a:rPr lang="en-US" sz="1000" dirty="0"/>
              <a:t>takes a group of 1754 after gaining a release from Darius, and with Ezra leading (Ezra 8:1-14), arrive in Jerusalem to preach and reestablish the law (485 BC - see Ez. 7:10).  </a:t>
            </a:r>
            <a:r>
              <a:rPr lang="en-US" sz="1000" b="1" dirty="0"/>
              <a:t>Finally</a:t>
            </a:r>
            <a:r>
              <a:rPr lang="en-US" sz="1000" dirty="0"/>
              <a:t>, after fourteen years (444 BC), </a:t>
            </a:r>
            <a:r>
              <a:rPr lang="en-US" sz="1000" u="sng" dirty="0"/>
              <a:t>Nehemiah</a:t>
            </a:r>
            <a:r>
              <a:rPr lang="en-US" sz="1000" dirty="0"/>
              <a:t> is allowed by Artaxerxes of Persia, to take a third group with instructions to rebuild the walls.  Do not miss this: </a:t>
            </a:r>
            <a:r>
              <a:rPr lang="en-US" sz="1000" dirty="0" err="1"/>
              <a:t>Zerubbabel’s</a:t>
            </a:r>
            <a:r>
              <a:rPr lang="en-US" sz="1000" dirty="0"/>
              <a:t> task was about restoring the temple as a place for worship.  Ezra’s was about writing down the law and extolling its virtues - a spiritual emphasis to rebuild the people.  Nehemiah’s task was to rebuild the physical structure of the city.  During the first wave we see the influence of the prophets, Haggai and Zechariah to motivate the people (5:1-2).  Esther’s remarkable story is told between the first and second wave during a 78-year interval between chapters 6 and 7 (about 474 BC).  Malachi prophesied during the time of Nehemiah.  This book divides into two sections: the first wave return of Zurbbabel (1-6) where the temple is rebuilt and the later section shows the return of Ezra (7:28) where the people are reformed, including some tough love and meaty instruction (7-10).  The attempts at rebuilding Jerusalem was not without trials.  A lot of bad habits had been developed during the captivity.  Ezra describes how enemies attempted to thwart the restoration efforts (4:-1-5).   We can see the heart of Ezra as he throws himself down and seeks forgiveness for his people as he “tore his garment and cloak and pulled hair from his head and beard and sat appalled” at their disobedience (9:3.).  Following the great prayer for forgiveness, confession and intercession, the people join Ezra and “weep bitterly for their sins” (10:1 ff.).  The people then make a covenant, offer sacrifice for their sins and reorder their lives to conform to God’s laws; including, the severance of marriage relationships with foreign (Persian) mates.  A reading of the book of Malachi reveals the social and moral abuses that were an offense to God (cheating, stealing, foreign marriages and divorce).  </a:t>
            </a:r>
          </a:p>
          <a:p>
            <a:endParaRPr lang="en-US" sz="1000" dirty="0"/>
          </a:p>
          <a:p>
            <a:r>
              <a:rPr lang="en-US" sz="1000" dirty="0"/>
              <a:t>Application:</a:t>
            </a:r>
          </a:p>
          <a:p>
            <a:pPr marL="685800" lvl="1" indent="-228600">
              <a:buFont typeface="+mj-lt"/>
              <a:buAutoNum type="arabicPeriod"/>
            </a:pPr>
            <a:r>
              <a:rPr lang="en-US" sz="1000" dirty="0"/>
              <a:t>We need Ezra’s (preachers) who are not afraid to expose sin.  Notice Ezra’s heart: He sets his heart (7:10); He grieves (9:3); he confesses sin (9:6-15); he calls on all to repent (10:10-11); finally, he follows up with direct teaching (10:1).  </a:t>
            </a:r>
          </a:p>
          <a:p>
            <a:pPr marL="685800" lvl="1" indent="-228600">
              <a:buFont typeface="+mj-lt"/>
              <a:buAutoNum type="arabicPeriod"/>
            </a:pPr>
            <a:r>
              <a:rPr lang="en-US" sz="1000" dirty="0"/>
              <a:t>We need listeners who when exposed to truth will weep bitterly, confess their faults and repent.  </a:t>
            </a:r>
          </a:p>
          <a:p>
            <a:pPr marL="685800" lvl="1" indent="-228600">
              <a:buFont typeface="+mj-lt"/>
              <a:buAutoNum type="arabicPeriod"/>
            </a:pPr>
            <a:r>
              <a:rPr lang="en-US" sz="1000" dirty="0"/>
              <a:t>We need to see the parallel between fixing the temple (physical) and rebuilding people (spiritually)</a:t>
            </a:r>
          </a:p>
          <a:p>
            <a:pPr marL="685800" lvl="1" indent="-228600">
              <a:buFont typeface="+mj-lt"/>
              <a:buAutoNum type="arabicPeriod"/>
            </a:pPr>
            <a:r>
              <a:rPr lang="en-US" sz="1000" dirty="0"/>
              <a:t>We need to see that most of the people who were led into captivity, stayed there.  What dies that tell us about following the majority? </a:t>
            </a:r>
          </a:p>
          <a:p>
            <a:pPr marL="685800" lvl="1" indent="-228600">
              <a:buFont typeface="+mj-lt"/>
              <a:buAutoNum type="arabicPeriod"/>
            </a:pPr>
            <a:endParaRPr lang="en-US" sz="1000" dirty="0"/>
          </a:p>
          <a:p>
            <a:r>
              <a:rPr lang="en-US" sz="1000" dirty="0"/>
              <a:t>Key thought: We see the source of Ezra’s work, the motivation, the preparation, the acceptance, the personal initiative, and the assumed responsibility, in the following key passage, Ezra 7:10:” For Ezra had set his heart to study the Law of the Lord, and to do it and to teach his statutes and rules in Israel.”.  </a:t>
            </a:r>
            <a:br>
              <a:rPr lang="en-US" sz="1000" dirty="0"/>
            </a:br>
            <a:r>
              <a:rPr lang="en-US" sz="1000" dirty="0"/>
              <a:t> </a:t>
            </a:r>
          </a:p>
          <a:p>
            <a:pPr marL="685800" lvl="1" indent="-228600">
              <a:buFont typeface="+mj-lt"/>
              <a:buAutoNum type="arabicPeriod"/>
            </a:pPr>
            <a:endParaRPr lang="en-US" sz="900" dirty="0"/>
          </a:p>
        </p:txBody>
      </p:sp>
      <p:sp>
        <p:nvSpPr>
          <p:cNvPr id="4" name="Slide Number Placeholder 3"/>
          <p:cNvSpPr>
            <a:spLocks noGrp="1"/>
          </p:cNvSpPr>
          <p:nvPr>
            <p:ph type="sldNum" sz="quarter" idx="10"/>
          </p:nvPr>
        </p:nvSpPr>
        <p:spPr/>
        <p:txBody>
          <a:bodyPr/>
          <a:lstStyle/>
          <a:p>
            <a:fld id="{3B01E767-1BDC-4644-B21C-EAA8636541DA}" type="slidenum">
              <a:rPr lang="en-US" smtClean="0"/>
              <a:pPr/>
              <a:t>19</a:t>
            </a:fld>
            <a:endParaRPr lang="en-US" dirty="0"/>
          </a:p>
        </p:txBody>
      </p:sp>
    </p:spTree>
    <p:extLst>
      <p:ext uri="{BB962C8B-B14F-4D97-AF65-F5344CB8AC3E}">
        <p14:creationId xmlns:p14="http://schemas.microsoft.com/office/powerpoint/2010/main" val="193357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3713" y="44450"/>
            <a:ext cx="6034087" cy="4525963"/>
          </a:xfrm>
        </p:spPr>
      </p:sp>
      <p:sp>
        <p:nvSpPr>
          <p:cNvPr id="3" name="Notes Placeholder 2"/>
          <p:cNvSpPr>
            <a:spLocks noGrp="1"/>
          </p:cNvSpPr>
          <p:nvPr>
            <p:ph type="body" idx="1"/>
          </p:nvPr>
        </p:nvSpPr>
        <p:spPr>
          <a:xfrm>
            <a:off x="44450" y="4540250"/>
            <a:ext cx="6934200" cy="4730750"/>
          </a:xfrm>
        </p:spPr>
        <p:txBody>
          <a:bodyPr>
            <a:normAutofit fontScale="92500" lnSpcReduction="10000"/>
          </a:bodyPr>
          <a:lstStyle/>
          <a:p>
            <a:r>
              <a:rPr lang="en-US" sz="1000" dirty="0"/>
              <a:t>Ezra begins</a:t>
            </a:r>
            <a:r>
              <a:rPr lang="en-US" sz="1000" baseline="0" dirty="0"/>
              <a:t> where 2 Chronicles ends.  Ezra is a priest and scribe and almost certainly the author of the book, as well as the Chronicles. Some argue that he also authored Nehemiah.  After seventy years of captivity in Babylon (606-536 BC), and after the Persians had defeated the Babylonians (529 BC), Cyrus promotes the return of the Jews to their homeland (decree, 1:1-4).  Jerusalem has become a plundered land, however, the books of Ezra and Nehemiah afford us the opportunity to see God keep His promise to preserve and restore His people as was prophesied by Jeremiah (Jer. 25:11; cf. 2 Chr. 36:21).  </a:t>
            </a:r>
            <a:r>
              <a:rPr lang="en-US" sz="1000" dirty="0"/>
              <a:t>Cyrus reputation was that of a kind leader and</a:t>
            </a:r>
            <a:r>
              <a:rPr lang="en-US" sz="1000" baseline="0" dirty="0"/>
              <a:t> the Jews were not being treated as slaves</a:t>
            </a:r>
            <a:r>
              <a:rPr lang="en-US" sz="1000" dirty="0"/>
              <a:t> in Persia and were allowed to marry, coexist, and even worship during their captivity.  Nehemiah, we will learn, is a cupbearer for the king and enjoyed a favored relationship with the king.  The return from captivity happened in three waves. </a:t>
            </a:r>
            <a:r>
              <a:rPr lang="en-US" sz="1000" b="1" dirty="0"/>
              <a:t>First,</a:t>
            </a:r>
            <a:r>
              <a:rPr lang="en-US" sz="1000" dirty="0"/>
              <a:t> </a:t>
            </a:r>
            <a:r>
              <a:rPr lang="en-US" sz="1000" u="sng" dirty="0"/>
              <a:t>Zerubbabel</a:t>
            </a:r>
            <a:r>
              <a:rPr lang="en-US" sz="1000" dirty="0"/>
              <a:t>, by Cyrus’s decree returns to Jerusalem with 49, 987 others to rebuild the temple (Ezra 2:64-65, 536 BC).  </a:t>
            </a:r>
            <a:r>
              <a:rPr lang="en-US" sz="1000" b="1" dirty="0"/>
              <a:t>Secondly</a:t>
            </a:r>
            <a:r>
              <a:rPr lang="en-US" sz="1000" u="sng" dirty="0"/>
              <a:t>,</a:t>
            </a:r>
            <a:r>
              <a:rPr lang="en-US" sz="1000" dirty="0"/>
              <a:t> </a:t>
            </a:r>
            <a:r>
              <a:rPr lang="en-US" sz="1000" u="sng" dirty="0"/>
              <a:t>Ezra </a:t>
            </a:r>
            <a:r>
              <a:rPr lang="en-US" sz="1000" dirty="0"/>
              <a:t>takes a group of 1754 after gaining a release from Darius, and with Ezra leading (Ezra 8:1-14), arrive in Jerusalem to preach and reestablish the law (485 BC - see Ez. 7:10).  </a:t>
            </a:r>
            <a:r>
              <a:rPr lang="en-US" sz="1000" b="1" dirty="0"/>
              <a:t>Finally</a:t>
            </a:r>
            <a:r>
              <a:rPr lang="en-US" sz="1000" dirty="0"/>
              <a:t>, after fourteen years (444 BC), </a:t>
            </a:r>
            <a:r>
              <a:rPr lang="en-US" sz="1000" u="sng" dirty="0"/>
              <a:t>Nehemiah</a:t>
            </a:r>
            <a:r>
              <a:rPr lang="en-US" sz="1000" dirty="0"/>
              <a:t> is allowed by Artaxerxes of Persia, to take a third group with instructions to rebuild the walls.  Do not miss this: </a:t>
            </a:r>
            <a:r>
              <a:rPr lang="en-US" sz="1000" dirty="0" err="1"/>
              <a:t>Zerubbabel’s</a:t>
            </a:r>
            <a:r>
              <a:rPr lang="en-US" sz="1000" dirty="0"/>
              <a:t> task was about restoring the temple as a place for worship.  Ezra’s was about writing down the law and extolling its virtues - a spiritual emphasis to rebuild the people.  Nehemiah’s task was to rebuild the physical structure of the city.  During the first wave we see the influence of the prophets, Haggai and Zechariah to motivate the people (5:1-2).  Esther’s remarkable story is told between the first and second wave during a 78-year interval between chapters 6 and 7 (about 474 BC).  Malachi prophesied during the time of Nehemiah.  This book divides into two sections: the first wave return of Zurbbabel (1-6) where the temple is rebuilt and the later section shows the return of Ezra (7:28) where the people are reformed, including some tough love and meaty instruction (7-10).  The attempts at rebuilding Jerusalem was not without trials.  A lot of bad habits had been developed during the captivity.  Ezra describes how enemies attempted to thwart the restoration efforts (4:-1-5).   We can see the heart of Ezra as he throws himself down and seeks forgiveness for his people as he “tore his garment and cloak and pulled hair from his head and beard and sat appalled” at their disobedience (9:3.).  Following the great prayer for forgiveness, confession and intercession, the people join Ezra and “weep bitterly for their sins” (10:1 ff.).  The people then make a covenant, offer sacrifice for their sins and reorder their lives to conform to God’s laws; including, the severance of marriage relationships with foreign (Persian) mates.  A reading of the book of Malachi reveals the social and moral abuses that were an offense to God (cheating, stealing, foreign marriages and divorce).  </a:t>
            </a:r>
          </a:p>
          <a:p>
            <a:endParaRPr lang="en-US" sz="1000" dirty="0"/>
          </a:p>
          <a:p>
            <a:r>
              <a:rPr lang="en-US" sz="1000" dirty="0"/>
              <a:t>Application:</a:t>
            </a:r>
          </a:p>
          <a:p>
            <a:pPr marL="685800" lvl="1" indent="-228600">
              <a:buFont typeface="+mj-lt"/>
              <a:buAutoNum type="arabicPeriod"/>
            </a:pPr>
            <a:r>
              <a:rPr lang="en-US" sz="1000" dirty="0"/>
              <a:t>We need Ezra’s (preachers) who are not afraid to expose sin.  Notice Ezra’s heart: He sets his heart (7:10); He grieves (9:3); he confesses sin (9:6-15); he calls on all to repent (10:10-11); finally, he follows up with direct teaching (10:1).  </a:t>
            </a:r>
          </a:p>
          <a:p>
            <a:pPr marL="685800" lvl="1" indent="-228600">
              <a:buFont typeface="+mj-lt"/>
              <a:buAutoNum type="arabicPeriod"/>
            </a:pPr>
            <a:r>
              <a:rPr lang="en-US" sz="1000" dirty="0"/>
              <a:t>We need listeners who when exposed to truth will weep bitterly, confess their faults and repent.  </a:t>
            </a:r>
          </a:p>
          <a:p>
            <a:pPr marL="685800" lvl="1" indent="-228600">
              <a:buFont typeface="+mj-lt"/>
              <a:buAutoNum type="arabicPeriod"/>
            </a:pPr>
            <a:r>
              <a:rPr lang="en-US" sz="1000" dirty="0"/>
              <a:t>We need to see the parallel between fixing the temple (physical) and rebuilding people (spiritually)</a:t>
            </a:r>
          </a:p>
          <a:p>
            <a:pPr marL="685800" lvl="1" indent="-228600">
              <a:buFont typeface="+mj-lt"/>
              <a:buAutoNum type="arabicPeriod"/>
            </a:pPr>
            <a:r>
              <a:rPr lang="en-US" sz="1000" dirty="0"/>
              <a:t>We need to see that most of the people who were led into captivity, stayed there.  What dies that tell us about following the majority? </a:t>
            </a:r>
          </a:p>
          <a:p>
            <a:pPr marL="685800" lvl="1" indent="-228600">
              <a:buFont typeface="+mj-lt"/>
              <a:buAutoNum type="arabicPeriod"/>
            </a:pPr>
            <a:endParaRPr lang="en-US" sz="1000" dirty="0"/>
          </a:p>
          <a:p>
            <a:r>
              <a:rPr lang="en-US" sz="1000" dirty="0"/>
              <a:t>Key thought: We see the source of Ezra’s work, the motivation, the preparation, the acceptance, the personal initiative, and the assumed responsibility, in the following key passage, Ezra 7:10:” For Ezra had set his heart to study the Law of the Lord, and to do it and to teach his statutes and rules in Israel.”.  </a:t>
            </a:r>
            <a:br>
              <a:rPr lang="en-US" sz="1000" dirty="0"/>
            </a:br>
            <a:r>
              <a:rPr lang="en-US" sz="1000" dirty="0"/>
              <a:t> </a:t>
            </a:r>
          </a:p>
          <a:p>
            <a:pPr marL="685800" lvl="1" indent="-228600">
              <a:buFont typeface="+mj-lt"/>
              <a:buAutoNum type="arabicPeriod"/>
            </a:pPr>
            <a:endParaRPr lang="en-US" sz="900" dirty="0"/>
          </a:p>
        </p:txBody>
      </p:sp>
      <p:sp>
        <p:nvSpPr>
          <p:cNvPr id="4" name="Slide Number Placeholder 3"/>
          <p:cNvSpPr>
            <a:spLocks noGrp="1"/>
          </p:cNvSpPr>
          <p:nvPr>
            <p:ph type="sldNum" sz="quarter" idx="10"/>
          </p:nvPr>
        </p:nvSpPr>
        <p:spPr/>
        <p:txBody>
          <a:bodyPr/>
          <a:lstStyle/>
          <a:p>
            <a:fld id="{3B01E767-1BDC-4644-B21C-EAA8636541DA}" type="slidenum">
              <a:rPr lang="en-US" smtClean="0"/>
              <a:pPr/>
              <a:t>2</a:t>
            </a:fld>
            <a:endParaRPr lang="en-US" dirty="0"/>
          </a:p>
        </p:txBody>
      </p:sp>
    </p:spTree>
    <p:extLst>
      <p:ext uri="{BB962C8B-B14F-4D97-AF65-F5344CB8AC3E}">
        <p14:creationId xmlns:p14="http://schemas.microsoft.com/office/powerpoint/2010/main" val="32570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645542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01E767-1BDC-4644-B21C-EAA8636541DA}" type="slidenum">
              <a:rPr lang="en-US" smtClean="0"/>
              <a:pPr/>
              <a:t>4</a:t>
            </a:fld>
            <a:endParaRPr lang="en-US" dirty="0"/>
          </a:p>
        </p:txBody>
      </p:sp>
    </p:spTree>
    <p:extLst>
      <p:ext uri="{BB962C8B-B14F-4D97-AF65-F5344CB8AC3E}">
        <p14:creationId xmlns:p14="http://schemas.microsoft.com/office/powerpoint/2010/main" val="1124117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01E767-1BDC-4644-B21C-EAA8636541DA}" type="slidenum">
              <a:rPr lang="en-US" smtClean="0"/>
              <a:pPr/>
              <a:t>5</a:t>
            </a:fld>
            <a:endParaRPr lang="en-US" dirty="0"/>
          </a:p>
        </p:txBody>
      </p:sp>
    </p:spTree>
    <p:extLst>
      <p:ext uri="{BB962C8B-B14F-4D97-AF65-F5344CB8AC3E}">
        <p14:creationId xmlns:p14="http://schemas.microsoft.com/office/powerpoint/2010/main" val="2553863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01E767-1BDC-4644-B21C-EAA8636541DA}" type="slidenum">
              <a:rPr lang="en-US" smtClean="0"/>
              <a:pPr/>
              <a:t>6</a:t>
            </a:fld>
            <a:endParaRPr lang="en-US" dirty="0"/>
          </a:p>
        </p:txBody>
      </p:sp>
    </p:spTree>
    <p:extLst>
      <p:ext uri="{BB962C8B-B14F-4D97-AF65-F5344CB8AC3E}">
        <p14:creationId xmlns:p14="http://schemas.microsoft.com/office/powerpoint/2010/main" val="1382661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61D23-DFF2-4156-86B1-869FDB8D0869}" type="slidenum">
              <a:rPr lang="en-US"/>
              <a:pPr/>
              <a:t>7</a:t>
            </a:fld>
            <a:endParaRPr lang="en-US" dirty="0"/>
          </a:p>
        </p:txBody>
      </p:sp>
      <p:sp>
        <p:nvSpPr>
          <p:cNvPr id="25602" name="Rectangle 2"/>
          <p:cNvSpPr>
            <a:spLocks noGrp="1" noRot="1" noChangeAspect="1" noChangeArrowheads="1" noTextEdit="1"/>
          </p:cNvSpPr>
          <p:nvPr>
            <p:ph type="sldImg"/>
          </p:nvPr>
        </p:nvSpPr>
        <p:spPr>
          <a:xfrm>
            <a:off x="158750" y="703263"/>
            <a:ext cx="6843713" cy="5132387"/>
          </a:xfrm>
          <a:ln/>
        </p:spPr>
      </p:sp>
      <p:sp>
        <p:nvSpPr>
          <p:cNvPr id="2560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86859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3713" y="703263"/>
            <a:ext cx="8162926" cy="61229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01E767-1BDC-4644-B21C-EAA8636541DA}" type="slidenum">
              <a:rPr lang="en-US" smtClean="0"/>
              <a:pPr/>
              <a:t>8</a:t>
            </a:fld>
            <a:endParaRPr lang="en-US" dirty="0"/>
          </a:p>
        </p:txBody>
      </p:sp>
    </p:spTree>
    <p:extLst>
      <p:ext uri="{BB962C8B-B14F-4D97-AF65-F5344CB8AC3E}">
        <p14:creationId xmlns:p14="http://schemas.microsoft.com/office/powerpoint/2010/main" val="364980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350" y="1111250"/>
            <a:ext cx="7620000" cy="5715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01E767-1BDC-4644-B21C-EAA8636541DA}" type="slidenum">
              <a:rPr lang="en-US" smtClean="0"/>
              <a:pPr/>
              <a:t>9</a:t>
            </a:fld>
            <a:endParaRPr lang="en-US" dirty="0"/>
          </a:p>
        </p:txBody>
      </p:sp>
    </p:spTree>
    <p:extLst>
      <p:ext uri="{BB962C8B-B14F-4D97-AF65-F5344CB8AC3E}">
        <p14:creationId xmlns:p14="http://schemas.microsoft.com/office/powerpoint/2010/main" val="747296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12/29/22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12/29/22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Ezra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144000" cy="1408176"/>
          </a:xfrm>
        </p:spPr>
        <p:txBody>
          <a:bodyPr>
            <a:normAutofit/>
          </a:bodyPr>
          <a:lstStyle/>
          <a:p>
            <a:r>
              <a:rPr lang="en-US" sz="3000" dirty="0">
                <a:latin typeface="Abadi MT Condensed Extra Bold" charset="0"/>
                <a:ea typeface="Abadi MT Condensed Extra Bold" charset="0"/>
                <a:cs typeface="Abadi MT Condensed Extra Bold" charset="0"/>
              </a:rPr>
              <a:t>Chronology of Persian Kings Related to the Old Testament</a:t>
            </a:r>
          </a:p>
        </p:txBody>
      </p:sp>
      <p:graphicFrame>
        <p:nvGraphicFramePr>
          <p:cNvPr id="6" name="Table 5"/>
          <p:cNvGraphicFramePr>
            <a:graphicFrameLocks noGrp="1"/>
          </p:cNvGraphicFramePr>
          <p:nvPr>
            <p:extLst>
              <p:ext uri="{D42A27DB-BD31-4B8C-83A1-F6EECF244321}">
                <p14:modId xmlns:p14="http://schemas.microsoft.com/office/powerpoint/2010/main" val="1354406600"/>
              </p:ext>
            </p:extLst>
          </p:nvPr>
        </p:nvGraphicFramePr>
        <p:xfrm>
          <a:off x="0" y="1408174"/>
          <a:ext cx="9144000" cy="5606324"/>
        </p:xfrm>
        <a:graphic>
          <a:graphicData uri="http://schemas.openxmlformats.org/drawingml/2006/table">
            <a:tbl>
              <a:tblPr firstRow="1" bandRow="1">
                <a:tableStyleId>{5C22544A-7EE6-4342-B048-85BDC9FD1C3A}</a:tableStyleId>
              </a:tblPr>
              <a:tblGrid>
                <a:gridCol w="2266950">
                  <a:extLst>
                    <a:ext uri="{9D8B030D-6E8A-4147-A177-3AD203B41FA5}">
                      <a16:colId xmlns:a16="http://schemas.microsoft.com/office/drawing/2014/main" val="20000"/>
                    </a:ext>
                  </a:extLst>
                </a:gridCol>
                <a:gridCol w="184785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tblGrid>
              <a:tr h="822960">
                <a:tc>
                  <a:txBody>
                    <a:bodyPr/>
                    <a:lstStyle/>
                    <a:p>
                      <a:pPr algn="ctr"/>
                      <a:r>
                        <a:rPr lang="en-US" sz="2400" b="1" dirty="0">
                          <a:solidFill>
                            <a:schemeClr val="tx1"/>
                          </a:solidFill>
                        </a:rPr>
                        <a:t>King</a:t>
                      </a:r>
                    </a:p>
                  </a:txBody>
                  <a:tcPr/>
                </a:tc>
                <a:tc>
                  <a:txBody>
                    <a:bodyPr/>
                    <a:lstStyle/>
                    <a:p>
                      <a:pPr algn="ctr"/>
                      <a:r>
                        <a:rPr lang="en-US" sz="2400" dirty="0">
                          <a:solidFill>
                            <a:schemeClr val="tx1"/>
                          </a:solidFill>
                        </a:rPr>
                        <a:t>Dates</a:t>
                      </a:r>
                    </a:p>
                    <a:p>
                      <a:pPr algn="ctr"/>
                      <a:r>
                        <a:rPr lang="en-US" sz="2400" b="0" dirty="0">
                          <a:solidFill>
                            <a:schemeClr val="tx1"/>
                          </a:solidFill>
                        </a:rPr>
                        <a:t>(All B.C.)</a:t>
                      </a:r>
                    </a:p>
                  </a:txBody>
                  <a:tcPr/>
                </a:tc>
                <a:tc>
                  <a:txBody>
                    <a:bodyPr/>
                    <a:lstStyle/>
                    <a:p>
                      <a:pPr algn="ctr"/>
                      <a:r>
                        <a:rPr lang="en-US" sz="2400" dirty="0">
                          <a:solidFill>
                            <a:schemeClr val="tx1"/>
                          </a:solidFill>
                        </a:rPr>
                        <a:t>Chapters in Ezra</a:t>
                      </a:r>
                    </a:p>
                  </a:txBody>
                  <a:tcPr/>
                </a:tc>
                <a:tc>
                  <a:txBody>
                    <a:bodyPr/>
                    <a:lstStyle/>
                    <a:p>
                      <a:pPr algn="ctr"/>
                      <a:r>
                        <a:rPr lang="en-US" sz="2400" dirty="0">
                          <a:solidFill>
                            <a:schemeClr val="tx1"/>
                          </a:solidFill>
                        </a:rPr>
                        <a:t>Other Books</a:t>
                      </a:r>
                    </a:p>
                  </a:txBody>
                  <a:tcPr/>
                </a:tc>
                <a:extLst>
                  <a:ext uri="{0D108BD9-81ED-4DB2-BD59-A6C34878D82A}">
                    <a16:rowId xmlns:a16="http://schemas.microsoft.com/office/drawing/2014/main" val="10000"/>
                  </a:ext>
                </a:extLst>
              </a:tr>
              <a:tr h="670061">
                <a:tc>
                  <a:txBody>
                    <a:bodyPr/>
                    <a:lstStyle/>
                    <a:p>
                      <a:r>
                        <a:rPr lang="en-US" sz="2000" b="1" dirty="0"/>
                        <a:t>Cyrus</a:t>
                      </a:r>
                    </a:p>
                  </a:txBody>
                  <a:tcPr/>
                </a:tc>
                <a:tc>
                  <a:txBody>
                    <a:bodyPr/>
                    <a:lstStyle/>
                    <a:p>
                      <a:r>
                        <a:rPr lang="en-US" sz="2400" b="1" dirty="0"/>
                        <a:t>538-530</a:t>
                      </a:r>
                    </a:p>
                  </a:txBody>
                  <a:tcPr/>
                </a:tc>
                <a:tc>
                  <a:txBody>
                    <a:bodyPr/>
                    <a:lstStyle/>
                    <a:p>
                      <a:r>
                        <a:rPr lang="en-US" sz="2400" b="1" dirty="0"/>
                        <a:t>1:1-4:5</a:t>
                      </a:r>
                    </a:p>
                  </a:txBody>
                  <a:tcPr/>
                </a:tc>
                <a:tc>
                  <a:txBody>
                    <a:bodyPr/>
                    <a:lstStyle/>
                    <a:p>
                      <a:r>
                        <a:rPr lang="en-US" sz="2000" b="1" dirty="0"/>
                        <a:t>2 Chr. 29:22</a:t>
                      </a:r>
                    </a:p>
                  </a:txBody>
                  <a:tcPr/>
                </a:tc>
                <a:extLst>
                  <a:ext uri="{0D108BD9-81ED-4DB2-BD59-A6C34878D82A}">
                    <a16:rowId xmlns:a16="http://schemas.microsoft.com/office/drawing/2014/main" val="10001"/>
                  </a:ext>
                </a:extLst>
              </a:tr>
              <a:tr h="670061">
                <a:tc>
                  <a:txBody>
                    <a:bodyPr/>
                    <a:lstStyle/>
                    <a:p>
                      <a:r>
                        <a:rPr lang="en-US" sz="2000" b="1" dirty="0"/>
                        <a:t>Cambyses</a:t>
                      </a:r>
                    </a:p>
                  </a:txBody>
                  <a:tcPr/>
                </a:tc>
                <a:tc>
                  <a:txBody>
                    <a:bodyPr/>
                    <a:lstStyle/>
                    <a:p>
                      <a:r>
                        <a:rPr lang="en-US" sz="2400" b="1" dirty="0"/>
                        <a:t>530-522</a:t>
                      </a:r>
                    </a:p>
                  </a:txBody>
                  <a:tcPr/>
                </a:tc>
                <a:tc>
                  <a:txBody>
                    <a:bodyPr/>
                    <a:lstStyle/>
                    <a:p>
                      <a:endParaRPr lang="en-US" sz="2400" b="1" dirty="0"/>
                    </a:p>
                  </a:txBody>
                  <a:tcPr/>
                </a:tc>
                <a:tc>
                  <a:txBody>
                    <a:bodyPr/>
                    <a:lstStyle/>
                    <a:p>
                      <a:endParaRPr lang="en-US" dirty="0"/>
                    </a:p>
                  </a:txBody>
                  <a:tcPr/>
                </a:tc>
                <a:extLst>
                  <a:ext uri="{0D108BD9-81ED-4DB2-BD59-A6C34878D82A}">
                    <a16:rowId xmlns:a16="http://schemas.microsoft.com/office/drawing/2014/main" val="10002"/>
                  </a:ext>
                </a:extLst>
              </a:tr>
              <a:tr h="670061">
                <a:tc>
                  <a:txBody>
                    <a:bodyPr/>
                    <a:lstStyle/>
                    <a:p>
                      <a:r>
                        <a:rPr lang="en-US" sz="2000" b="1" dirty="0" err="1"/>
                        <a:t>Smerdis</a:t>
                      </a:r>
                      <a:endParaRPr lang="en-US" sz="2000" b="1" dirty="0"/>
                    </a:p>
                  </a:txBody>
                  <a:tcPr/>
                </a:tc>
                <a:tc>
                  <a:txBody>
                    <a:bodyPr/>
                    <a:lstStyle/>
                    <a:p>
                      <a:r>
                        <a:rPr lang="en-US" sz="2400" b="1" dirty="0"/>
                        <a:t>522</a:t>
                      </a:r>
                    </a:p>
                  </a:txBody>
                  <a:tcPr/>
                </a:tc>
                <a:tc>
                  <a:txBody>
                    <a:bodyPr/>
                    <a:lstStyle/>
                    <a:p>
                      <a:endParaRPr lang="en-US" sz="2400" b="1" dirty="0"/>
                    </a:p>
                  </a:txBody>
                  <a:tcPr/>
                </a:tc>
                <a:tc>
                  <a:txBody>
                    <a:bodyPr/>
                    <a:lstStyle/>
                    <a:p>
                      <a:endParaRPr lang="en-US"/>
                    </a:p>
                  </a:txBody>
                  <a:tcPr/>
                </a:tc>
                <a:extLst>
                  <a:ext uri="{0D108BD9-81ED-4DB2-BD59-A6C34878D82A}">
                    <a16:rowId xmlns:a16="http://schemas.microsoft.com/office/drawing/2014/main" val="10003"/>
                  </a:ext>
                </a:extLst>
              </a:tr>
              <a:tr h="670061">
                <a:tc>
                  <a:txBody>
                    <a:bodyPr/>
                    <a:lstStyle/>
                    <a:p>
                      <a:r>
                        <a:rPr lang="en-US" sz="2000" b="1" dirty="0"/>
                        <a:t>Darius I</a:t>
                      </a:r>
                    </a:p>
                  </a:txBody>
                  <a:tcPr/>
                </a:tc>
                <a:tc>
                  <a:txBody>
                    <a:bodyPr/>
                    <a:lstStyle/>
                    <a:p>
                      <a:r>
                        <a:rPr lang="en-US" sz="2400" b="1" dirty="0"/>
                        <a:t>521-486</a:t>
                      </a:r>
                    </a:p>
                  </a:txBody>
                  <a:tcPr/>
                </a:tc>
                <a:tc>
                  <a:txBody>
                    <a:bodyPr/>
                    <a:lstStyle/>
                    <a:p>
                      <a:r>
                        <a:rPr lang="en-US" sz="2400" b="1" dirty="0"/>
                        <a:t>5-6</a:t>
                      </a:r>
                    </a:p>
                  </a:txBody>
                  <a:tcPr/>
                </a:tc>
                <a:tc>
                  <a:txBody>
                    <a:bodyPr/>
                    <a:lstStyle/>
                    <a:p>
                      <a:r>
                        <a:rPr lang="en-US" sz="2000" b="1" dirty="0"/>
                        <a:t>Haggai (520)</a:t>
                      </a:r>
                    </a:p>
                    <a:p>
                      <a:r>
                        <a:rPr lang="en-US" sz="2000" b="1" dirty="0"/>
                        <a:t>Zechariah (520-515)</a:t>
                      </a:r>
                    </a:p>
                  </a:txBody>
                  <a:tcPr/>
                </a:tc>
                <a:extLst>
                  <a:ext uri="{0D108BD9-81ED-4DB2-BD59-A6C34878D82A}">
                    <a16:rowId xmlns:a16="http://schemas.microsoft.com/office/drawing/2014/main" val="10004"/>
                  </a:ext>
                </a:extLst>
              </a:tr>
              <a:tr h="670061">
                <a:tc>
                  <a:txBody>
                    <a:bodyPr/>
                    <a:lstStyle/>
                    <a:p>
                      <a:r>
                        <a:rPr lang="en-US" sz="2000" b="1" dirty="0"/>
                        <a:t>Xerxes I</a:t>
                      </a:r>
                      <a:br>
                        <a:rPr lang="en-US" sz="2000" b="1" dirty="0"/>
                      </a:br>
                      <a:r>
                        <a:rPr lang="en-US" sz="2000" b="1" dirty="0"/>
                        <a:t>(</a:t>
                      </a:r>
                      <a:r>
                        <a:rPr lang="en-US" sz="2000" b="1" dirty="0" err="1"/>
                        <a:t>Ahaserus</a:t>
                      </a:r>
                      <a:r>
                        <a:rPr lang="en-US" sz="2000" b="1" dirty="0"/>
                        <a:t>)</a:t>
                      </a:r>
                    </a:p>
                  </a:txBody>
                  <a:tcPr/>
                </a:tc>
                <a:tc>
                  <a:txBody>
                    <a:bodyPr/>
                    <a:lstStyle/>
                    <a:p>
                      <a:r>
                        <a:rPr lang="en-US" sz="2400" b="1" dirty="0"/>
                        <a:t>486-465</a:t>
                      </a:r>
                    </a:p>
                  </a:txBody>
                  <a:tcPr/>
                </a:tc>
                <a:tc>
                  <a:txBody>
                    <a:bodyPr/>
                    <a:lstStyle/>
                    <a:p>
                      <a:r>
                        <a:rPr lang="en-US" sz="2400" b="1" dirty="0"/>
                        <a:t>4:6</a:t>
                      </a:r>
                    </a:p>
                  </a:txBody>
                  <a:tcPr/>
                </a:tc>
                <a:tc>
                  <a:txBody>
                    <a:bodyPr/>
                    <a:lstStyle/>
                    <a:p>
                      <a:r>
                        <a:rPr lang="en-US" sz="2000" b="1" dirty="0"/>
                        <a:t>Esther (474)</a:t>
                      </a:r>
                    </a:p>
                  </a:txBody>
                  <a:tcPr/>
                </a:tc>
                <a:extLst>
                  <a:ext uri="{0D108BD9-81ED-4DB2-BD59-A6C34878D82A}">
                    <a16:rowId xmlns:a16="http://schemas.microsoft.com/office/drawing/2014/main" val="10005"/>
                  </a:ext>
                </a:extLst>
              </a:tr>
              <a:tr h="670061">
                <a:tc>
                  <a:txBody>
                    <a:bodyPr/>
                    <a:lstStyle/>
                    <a:p>
                      <a:r>
                        <a:rPr lang="en-US" sz="2000" b="1" dirty="0"/>
                        <a:t>Artaxerxes I</a:t>
                      </a:r>
                    </a:p>
                  </a:txBody>
                  <a:tcPr/>
                </a:tc>
                <a:tc>
                  <a:txBody>
                    <a:bodyPr/>
                    <a:lstStyle/>
                    <a:p>
                      <a:r>
                        <a:rPr lang="en-US" sz="2400" b="1" dirty="0"/>
                        <a:t>464-423</a:t>
                      </a:r>
                    </a:p>
                  </a:txBody>
                  <a:tcPr/>
                </a:tc>
                <a:tc>
                  <a:txBody>
                    <a:bodyPr/>
                    <a:lstStyle/>
                    <a:p>
                      <a:r>
                        <a:rPr lang="en-US" sz="2400" b="1" dirty="0"/>
                        <a:t>4:7-23; 7-10</a:t>
                      </a:r>
                    </a:p>
                  </a:txBody>
                  <a:tcPr/>
                </a:tc>
                <a:tc>
                  <a:txBody>
                    <a:bodyPr/>
                    <a:lstStyle/>
                    <a:p>
                      <a:r>
                        <a:rPr lang="en-US" sz="2000" b="1" dirty="0"/>
                        <a:t>Malachi (450-400)</a:t>
                      </a:r>
                    </a:p>
                    <a:p>
                      <a:r>
                        <a:rPr lang="en-US" sz="2000" b="1" dirty="0"/>
                        <a:t>Nehemiah (445-425)</a:t>
                      </a:r>
                    </a:p>
                  </a:txBody>
                  <a:tcPr/>
                </a:tc>
                <a:extLst>
                  <a:ext uri="{0D108BD9-81ED-4DB2-BD59-A6C34878D82A}">
                    <a16:rowId xmlns:a16="http://schemas.microsoft.com/office/drawing/2014/main" val="10006"/>
                  </a:ext>
                </a:extLst>
              </a:tr>
              <a:tr h="670061">
                <a:tc>
                  <a:txBody>
                    <a:bodyPr/>
                    <a:lstStyle/>
                    <a:p>
                      <a:r>
                        <a:rPr lang="en-US" sz="2000" b="1" dirty="0"/>
                        <a:t>Darius II</a:t>
                      </a:r>
                    </a:p>
                  </a:txBody>
                  <a:tcPr/>
                </a:tc>
                <a:tc>
                  <a:txBody>
                    <a:bodyPr/>
                    <a:lstStyle/>
                    <a:p>
                      <a:r>
                        <a:rPr lang="en-US" sz="2400" b="1" dirty="0"/>
                        <a:t>423-404</a:t>
                      </a:r>
                    </a:p>
                  </a:txBody>
                  <a:tcPr/>
                </a:tc>
                <a:tc>
                  <a:txBody>
                    <a:bodyPr/>
                    <a:lstStyle/>
                    <a:p>
                      <a:endParaRPr lang="en-US" b="1" dirty="0"/>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
        <p:nvSpPr>
          <p:cNvPr id="8" name="TextBox 7"/>
          <p:cNvSpPr txBox="1"/>
          <p:nvPr/>
        </p:nvSpPr>
        <p:spPr>
          <a:xfrm>
            <a:off x="-1115878" y="359560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89724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66010-4073-3347-A29E-5B7B414FDF73}"/>
              </a:ext>
            </a:extLst>
          </p:cNvPr>
          <p:cNvSpPr>
            <a:spLocks noGrp="1"/>
          </p:cNvSpPr>
          <p:nvPr>
            <p:ph type="title"/>
          </p:nvPr>
        </p:nvSpPr>
        <p:spPr/>
        <p:txBody>
          <a:bodyPr/>
          <a:lstStyle/>
          <a:p>
            <a:r>
              <a:rPr lang="en-US" dirty="0"/>
              <a:t>Cyrus’s Decree  (Proclamation)</a:t>
            </a:r>
          </a:p>
        </p:txBody>
      </p:sp>
      <p:sp>
        <p:nvSpPr>
          <p:cNvPr id="3" name="Content Placeholder 2">
            <a:extLst>
              <a:ext uri="{FF2B5EF4-FFF2-40B4-BE49-F238E27FC236}">
                <a16:creationId xmlns:a16="http://schemas.microsoft.com/office/drawing/2014/main" id="{AC7CC054-06F5-604C-A59E-EFE8C4C53595}"/>
              </a:ext>
            </a:extLst>
          </p:cNvPr>
          <p:cNvSpPr>
            <a:spLocks noGrp="1"/>
          </p:cNvSpPr>
          <p:nvPr>
            <p:ph idx="1"/>
          </p:nvPr>
        </p:nvSpPr>
        <p:spPr/>
        <p:txBody>
          <a:bodyPr>
            <a:normAutofit fontScale="92500" lnSpcReduction="10000"/>
          </a:bodyPr>
          <a:lstStyle/>
          <a:p>
            <a:pPr marL="118872" indent="0">
              <a:buNone/>
            </a:pPr>
            <a:r>
              <a:rPr lang="en-US" sz="2000" dirty="0"/>
              <a:t>From Hester’s book (page 258): “This policy of leniency, which allowed them not only the privilege of returning home but which gave them protection and assistance as well as freedom of worship, was revolutionary...This famous proclamation issued in 538 B.C. made it possible for all the Jews who wanted to do so to return to their homeland.   The generous nature of this famous proclamation is given is in some detail in the Book of Ezra.”</a:t>
            </a:r>
          </a:p>
          <a:p>
            <a:pPr marL="118872" indent="0">
              <a:buNone/>
            </a:pPr>
            <a:endParaRPr lang="en-US" sz="2000" dirty="0"/>
          </a:p>
          <a:p>
            <a:pPr marL="118872" indent="0">
              <a:buNone/>
            </a:pPr>
            <a:r>
              <a:rPr lang="en-US" sz="2000" dirty="0"/>
              <a:t>“Thus says Cyrus king of Persia: The Lord, the God of heaven, has given me all the kingdoms of the earth, and he has charged me to build him a house at Jerusalem, which is in Judah. 3 Whoever is among you of all his people, may his God be with him, and let him go up to Jerusalem, which is in Judah, and rebuild the house of the Lord, the God of Israel—he is the God who is in Jerusalem. 4 And let each survivor, in whatever place he sojourns, be assisted by the men of his place with silver and gold, with goods and with beasts, besides freewill offerings for the house of God that is in Jerusalem” (Ezra 1:2-4; cf. Isa. 44:28; 45:1, 4).  </a:t>
            </a:r>
          </a:p>
          <a:p>
            <a:pPr marL="118872" indent="0">
              <a:buNone/>
            </a:pPr>
            <a:endParaRPr lang="en-US" sz="2000" dirty="0"/>
          </a:p>
          <a:p>
            <a:pPr marL="118872" indent="0">
              <a:buNone/>
            </a:pPr>
            <a:endParaRPr lang="en-US" sz="2000" dirty="0"/>
          </a:p>
          <a:p>
            <a:pPr marL="118872" indent="0">
              <a:buNone/>
            </a:pPr>
            <a:endParaRPr lang="en-US" sz="2000" dirty="0"/>
          </a:p>
          <a:p>
            <a:pPr marL="118872" indent="0">
              <a:buNone/>
            </a:pPr>
            <a:endParaRPr lang="en-US" sz="2000" dirty="0"/>
          </a:p>
        </p:txBody>
      </p:sp>
    </p:spTree>
    <p:extLst>
      <p:ext uri="{BB962C8B-B14F-4D97-AF65-F5344CB8AC3E}">
        <p14:creationId xmlns:p14="http://schemas.microsoft.com/office/powerpoint/2010/main" val="3857048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8ABD9-18FD-7142-A928-C8812A2F696C}"/>
              </a:ext>
            </a:extLst>
          </p:cNvPr>
          <p:cNvSpPr>
            <a:spLocks noGrp="1"/>
          </p:cNvSpPr>
          <p:nvPr>
            <p:ph type="title"/>
          </p:nvPr>
        </p:nvSpPr>
        <p:spPr/>
        <p:txBody>
          <a:bodyPr>
            <a:normAutofit/>
          </a:bodyPr>
          <a:lstStyle/>
          <a:p>
            <a:r>
              <a:rPr lang="en-US" sz="3600" dirty="0"/>
              <a:t>Back to Jerusalem</a:t>
            </a:r>
          </a:p>
        </p:txBody>
      </p:sp>
      <p:sp>
        <p:nvSpPr>
          <p:cNvPr id="3" name="Content Placeholder 2">
            <a:extLst>
              <a:ext uri="{FF2B5EF4-FFF2-40B4-BE49-F238E27FC236}">
                <a16:creationId xmlns:a16="http://schemas.microsoft.com/office/drawing/2014/main" id="{C47580FE-ED64-904D-A9F4-3194FD060F80}"/>
              </a:ext>
            </a:extLst>
          </p:cNvPr>
          <p:cNvSpPr>
            <a:spLocks noGrp="1"/>
          </p:cNvSpPr>
          <p:nvPr>
            <p:ph idx="1"/>
          </p:nvPr>
        </p:nvSpPr>
        <p:spPr>
          <a:xfrm>
            <a:off x="228600" y="1600200"/>
            <a:ext cx="8686800" cy="5102351"/>
          </a:xfrm>
        </p:spPr>
        <p:txBody>
          <a:bodyPr>
            <a:normAutofit/>
          </a:bodyPr>
          <a:lstStyle/>
          <a:p>
            <a:pPr marL="118872" indent="0">
              <a:buNone/>
            </a:pPr>
            <a:r>
              <a:rPr lang="en-US" sz="2000" dirty="0"/>
              <a:t>“Zerubbabel, a prince of the house of David, was the leader of thee first group which left in about 517 B.C. to return to Jerusalem after seventy years of captivity.  He had associated with him Joshua, the priest, and </a:t>
            </a:r>
            <a:r>
              <a:rPr lang="en-US" sz="2000" dirty="0" err="1"/>
              <a:t>Shesh-bazzar</a:t>
            </a:r>
            <a:r>
              <a:rPr lang="en-US" sz="2000" dirty="0"/>
              <a:t>  who had charge on the journey of the sacred vessels of the temple which Nebuchadnezzar had taken from Jerusalem at the time of its capture.  In his account Ezra  (Chapter 2) gives us some detail the number of his company.  He states that there were 42, 360 Jews who took 7337  slaves; about 4000 of the priestly family...To bring this immense company of some 50,000 people with their possessions, the long journey (about four months) of eight hundred miles was quite an undertaking...The motive for this great undertaking was primarily a religious one.  They wanted to restore the ancient temple in Jerusalem.  They had pride in their God-given mission of their nation.  Without the strong impulse furnished by religion it is doubtful if they could have ever started their journey or survived the hardships on the way and after their arrival.”  --- Hester, Heart of Hebrew History, page 260.  </a:t>
            </a:r>
          </a:p>
        </p:txBody>
      </p:sp>
    </p:spTree>
    <p:extLst>
      <p:ext uri="{BB962C8B-B14F-4D97-AF65-F5344CB8AC3E}">
        <p14:creationId xmlns:p14="http://schemas.microsoft.com/office/powerpoint/2010/main" val="93587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9B50-52DA-134E-A980-BCA1E7A2AC86}"/>
              </a:ext>
            </a:extLst>
          </p:cNvPr>
          <p:cNvSpPr>
            <a:spLocks noGrp="1"/>
          </p:cNvSpPr>
          <p:nvPr>
            <p:ph type="title"/>
          </p:nvPr>
        </p:nvSpPr>
        <p:spPr/>
        <p:txBody>
          <a:bodyPr>
            <a:normAutofit/>
          </a:bodyPr>
          <a:lstStyle/>
          <a:p>
            <a:r>
              <a:rPr lang="en-US" sz="3600" dirty="0"/>
              <a:t>About Ezra </a:t>
            </a:r>
          </a:p>
        </p:txBody>
      </p:sp>
      <p:sp>
        <p:nvSpPr>
          <p:cNvPr id="3" name="Content Placeholder 2">
            <a:extLst>
              <a:ext uri="{FF2B5EF4-FFF2-40B4-BE49-F238E27FC236}">
                <a16:creationId xmlns:a16="http://schemas.microsoft.com/office/drawing/2014/main" id="{38D5C139-F4DC-034D-9372-7A302A7EE5EE}"/>
              </a:ext>
            </a:extLst>
          </p:cNvPr>
          <p:cNvSpPr>
            <a:spLocks noGrp="1"/>
          </p:cNvSpPr>
          <p:nvPr>
            <p:ph idx="1"/>
          </p:nvPr>
        </p:nvSpPr>
        <p:spPr>
          <a:xfrm>
            <a:off x="228600" y="1600201"/>
            <a:ext cx="8610600" cy="4800600"/>
          </a:xfrm>
        </p:spPr>
        <p:txBody>
          <a:bodyPr>
            <a:normAutofit/>
          </a:bodyPr>
          <a:lstStyle/>
          <a:p>
            <a:pPr marL="118872" indent="0">
              <a:buNone/>
            </a:pPr>
            <a:r>
              <a:rPr lang="en-US" sz="2000" dirty="0"/>
              <a:t>“Ezra’s work went much further than this domestic reform movement.  He was deeply concerned in instituting proper services of worship which involved the whole work of the priests and the ritual used in the temple.  He was particularly desirous of seeing that the people were taught the laws of Moses.  Assembling all the people he read the law to them slowly and distinctly.  The reading was from early morning until midday and :the ears of all the people were attentive unto the book of the law” (Ezra 8:3).  He and his helpers stood upon a pulpit of wood above the people and “they read in the book, in the law of God, distinctly; and they gave the sense so they understood the reading” (Neh. 8:8).   In addition to this work of oral teaching Ezra is credited with arranging and codifying the law of Moses and of having this reproduced in sufficient numbers to make it available for teaching.  As a priest he doubtless did much to establish the regular work of of the priesthood and to set the pattern for their services for many years to come.”  --- Hester, Heart of Hebrew History, page 266 </a:t>
            </a:r>
          </a:p>
        </p:txBody>
      </p:sp>
    </p:spTree>
    <p:extLst>
      <p:ext uri="{BB962C8B-B14F-4D97-AF65-F5344CB8AC3E}">
        <p14:creationId xmlns:p14="http://schemas.microsoft.com/office/powerpoint/2010/main" val="1360854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Jewish tradition has long attributed authorship of this historical book to the scribe and scholar Ezra, who led the second group of Jews returning from Babylon to Jerusalem (Ezra 7:11–26).  Ezra 8 includes a first-person reference, implying the author’s participation in the events.  He plays a major role in the second half of the book, as well as in the book of Nehemiah, its sequel. In the Hebrew Bible, the two books were considered one work, though some internal evidence suggests they were written separately and joined together in the Hebrew canon (and separated again in English translations).</a:t>
            </a:r>
          </a:p>
          <a:p>
            <a:pPr marL="89154" indent="0">
              <a:buNone/>
            </a:pPr>
            <a:endParaRPr lang="en-US" sz="2200" dirty="0"/>
          </a:p>
          <a:p>
            <a:pPr marL="89154" indent="0">
              <a:buNone/>
            </a:pPr>
            <a:r>
              <a:rPr lang="en-US" sz="2200" dirty="0"/>
              <a:t>Ezra was a direct descendant of Aaron the chief priest (7:1–5), thus he was a priest and scribe in his own right.  His zeal for God and God’s Law spurred Ezra to lead a group of Jews back to Israel during King Artaxerxes’s reign over the Persian Empire (which had since replaced the Babylonian Empire that originally exiled the people of Judah).</a:t>
            </a:r>
          </a:p>
        </p:txBody>
      </p:sp>
    </p:spTree>
    <p:extLst>
      <p:ext uri="{BB962C8B-B14F-4D97-AF65-F5344CB8AC3E}">
        <p14:creationId xmlns:p14="http://schemas.microsoft.com/office/powerpoint/2010/main" val="231444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90500" y="1600200"/>
            <a:ext cx="8763000" cy="4724401"/>
          </a:xfrm>
        </p:spPr>
        <p:txBody>
          <a:bodyPr>
            <a:noAutofit/>
          </a:bodyPr>
          <a:lstStyle/>
          <a:p>
            <a:pPr marL="89154" indent="0">
              <a:buNone/>
            </a:pPr>
            <a:r>
              <a:rPr lang="en-US" sz="2100" dirty="0"/>
              <a:t>The book of Ezra records two separate time periods directly following the seventy years of Babylonian captivity.  Ezra 1–6 covers the first return of Jews from captivity, led by Zerubbabel—a period of twenty-three years beginning with the edict of Cyrus of Persia and ending at the rebuilding of the temple in Jerusalem (538–515 BC).  Ezra 7–10 picks up the story more than sixty years later, when Ezra led the second group of exiles to Israel (458 BC).  The book could not have been completed earlier than about 450 BC (the date of the events recorded in 10:17–44).</a:t>
            </a:r>
          </a:p>
          <a:p>
            <a:pPr marL="89154" indent="0">
              <a:buNone/>
            </a:pPr>
            <a:endParaRPr lang="en-US" sz="2100" dirty="0"/>
          </a:p>
          <a:p>
            <a:pPr marL="89154" indent="0">
              <a:buNone/>
            </a:pPr>
            <a:r>
              <a:rPr lang="en-US" sz="2100" dirty="0"/>
              <a:t>The events in Ezra are set in Jerusalem and the surrounding area.  The returning exiles were able to populate only a tiny portion of their former homeland. </a:t>
            </a:r>
          </a:p>
          <a:p>
            <a:pPr marL="89154" indent="0">
              <a:buNone/>
            </a:pPr>
            <a:endParaRPr lang="en-US" sz="2100" dirty="0"/>
          </a:p>
          <a:p>
            <a:pPr marL="89154" indent="0">
              <a:buNone/>
            </a:pPr>
            <a:r>
              <a:rPr lang="en-US" sz="2100" dirty="0"/>
              <a:t>Haggai and Zechariah prophesied during this time </a:t>
            </a:r>
            <a:r>
              <a:rPr lang="en-US" sz="2100"/>
              <a:t>(Ezra 6:14).   </a:t>
            </a:r>
            <a:endParaRPr lang="en-US" sz="2100" dirty="0"/>
          </a:p>
        </p:txBody>
      </p:sp>
    </p:spTree>
    <p:extLst>
      <p:ext uri="{BB962C8B-B14F-4D97-AF65-F5344CB8AC3E}">
        <p14:creationId xmlns:p14="http://schemas.microsoft.com/office/powerpoint/2010/main" val="1697303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Ezra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000" dirty="0"/>
              <a:t>The book of Ezra provides a much-needed link in the historical record of the Israelite people.  When their king was dethroned and captured and the people exiled to Babylon, Judah as an independent nation ceased to exist.  The book of Ezra provides an account of the Jews’ regathering, of their struggle to survive and to rebuild what had been destroyed.  Through his narrative, Ezra declared that they were still God’s people and that God had not forgotten them.</a:t>
            </a:r>
          </a:p>
          <a:p>
            <a:pPr marL="89154" indent="0">
              <a:buNone/>
            </a:pPr>
            <a:endParaRPr lang="en-US" sz="2000" dirty="0"/>
          </a:p>
          <a:p>
            <a:pPr marL="89154" indent="0">
              <a:buNone/>
            </a:pPr>
            <a:r>
              <a:rPr lang="en-US" sz="2000" dirty="0"/>
              <a:t>In the book of Ezra we witness the rebuilding of the new temple (Zerubbabel) , the unification of the returning tribes as they shared common struggles and were challenged to work together. Later, after the original remnant had stopped work on the city walls and spiritual apathy ruled, Ezra arrived with another two thousand people and sparked a spiritual revival.  By the end of the book, Israel had renewed its covenant with God and had begun acting in obedience to Him.</a:t>
            </a:r>
          </a:p>
          <a:p>
            <a:pPr marL="89154" indent="0">
              <a:buNone/>
            </a:pPr>
            <a:endParaRPr lang="en-US" sz="2000" dirty="0"/>
          </a:p>
          <a:p>
            <a:pPr marL="89154" indent="0">
              <a:buNone/>
            </a:pPr>
            <a:r>
              <a:rPr lang="en-US" sz="2000" dirty="0"/>
              <a:t>Ezra also contains one of the great intercessory prayers of the Bible (Ezra 9:5–15; see Daniel 9 and Nehemiah 9 for others).  His leadership proved crucial to the Jews’ spiritual advancement.</a:t>
            </a:r>
          </a:p>
        </p:txBody>
      </p:sp>
    </p:spTree>
    <p:extLst>
      <p:ext uri="{BB962C8B-B14F-4D97-AF65-F5344CB8AC3E}">
        <p14:creationId xmlns:p14="http://schemas.microsoft.com/office/powerpoint/2010/main" val="4271229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752600"/>
            <a:ext cx="8915400" cy="6059424"/>
          </a:xfrm>
        </p:spPr>
        <p:txBody>
          <a:bodyPr>
            <a:noAutofit/>
          </a:bodyPr>
          <a:lstStyle/>
          <a:p>
            <a:pPr marL="89154" indent="0">
              <a:buNone/>
            </a:pPr>
            <a:r>
              <a:rPr lang="en-US" sz="2200" dirty="0"/>
              <a:t>Ezra’s narrative reveals two main issues faced by the returning exiles: (1) the struggle to restore the temple (Ezra 1:1–6:22) and (2) the need for spiritual reformation (7:1–10:44). Both were necessary in order for the people to renew their fellowship with the Lord.</a:t>
            </a:r>
          </a:p>
          <a:p>
            <a:pPr marL="89154" indent="0">
              <a:buNone/>
            </a:pPr>
            <a:endParaRPr lang="en-US" sz="2200" dirty="0"/>
          </a:p>
          <a:p>
            <a:pPr marL="89154" indent="0">
              <a:buNone/>
            </a:pPr>
            <a:r>
              <a:rPr lang="en-US" sz="2200" dirty="0"/>
              <a:t>A broader theological purpose is also revealed: God keeps His promises. Through the prophets, God had ordained that His chosen people would return to their land after a seventy-year exile.  Ezra’s account proclaims that God kept His word, and it shows that when God’s people remained faithful to Him, He would continue to bless them.  Hence, the book emphasizes the temple and proper worship, similar to Chronicles (which was also written during these days).</a:t>
            </a:r>
          </a:p>
        </p:txBody>
      </p:sp>
    </p:spTree>
    <p:extLst>
      <p:ext uri="{BB962C8B-B14F-4D97-AF65-F5344CB8AC3E}">
        <p14:creationId xmlns:p14="http://schemas.microsoft.com/office/powerpoint/2010/main" val="231357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God moved the hearts of secular rulers (Cyrus, Darius, and Artaxerxes) to allow, even encourage and help, the Jewish people to return home. He used these unlikely allies to fulfill His promises of restoration for His chosen people. Have you encountered unlikely sources of blessing?  Do you believe God can fix governments and change leaderships.  Take time today to acknowledge God’s sovereignty and mercy in your life.  Trust him! </a:t>
            </a:r>
          </a:p>
          <a:p>
            <a:pPr marL="118872" indent="0">
              <a:buNone/>
            </a:pPr>
            <a:endParaRPr lang="en-US" sz="2400" dirty="0"/>
          </a:p>
          <a:p>
            <a:pPr marL="118872" indent="0">
              <a:buNone/>
            </a:pPr>
            <a:r>
              <a:rPr lang="en-US" sz="2400" dirty="0"/>
              <a:t>We would all do well to follow Ezra’s example: “For Ezra had </a:t>
            </a:r>
            <a:r>
              <a:rPr lang="en-US" sz="2400" b="1" dirty="0"/>
              <a:t>set his heart</a:t>
            </a:r>
            <a:r>
              <a:rPr lang="en-US" sz="2400" dirty="0"/>
              <a:t> to </a:t>
            </a:r>
            <a:r>
              <a:rPr lang="en-US" sz="2400" b="1" dirty="0"/>
              <a:t>study</a:t>
            </a:r>
            <a:r>
              <a:rPr lang="en-US" sz="2400" dirty="0"/>
              <a:t> the Law of the Lord, and to </a:t>
            </a:r>
            <a:r>
              <a:rPr lang="en-US" sz="2400" b="1" dirty="0"/>
              <a:t>do it </a:t>
            </a:r>
            <a:r>
              <a:rPr lang="en-US" sz="2400" dirty="0"/>
              <a:t>and </a:t>
            </a:r>
            <a:r>
              <a:rPr lang="en-US" sz="2400" b="1" dirty="0"/>
              <a:t>to teach </a:t>
            </a:r>
            <a:r>
              <a:rPr lang="en-US" sz="2400" dirty="0"/>
              <a:t>his statutes and rules in Israel” (7:10).  </a:t>
            </a:r>
          </a:p>
        </p:txBody>
      </p:sp>
    </p:spTree>
    <p:extLst>
      <p:ext uri="{BB962C8B-B14F-4D97-AF65-F5344CB8AC3E}">
        <p14:creationId xmlns:p14="http://schemas.microsoft.com/office/powerpoint/2010/main" val="3487663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Ezra</a:t>
            </a:r>
          </a:p>
        </p:txBody>
      </p:sp>
      <p:sp>
        <p:nvSpPr>
          <p:cNvPr id="3" name="Content Placeholder 2"/>
          <p:cNvSpPr>
            <a:spLocks noGrp="1"/>
          </p:cNvSpPr>
          <p:nvPr>
            <p:ph idx="1"/>
          </p:nvPr>
        </p:nvSpPr>
        <p:spPr>
          <a:xfrm>
            <a:off x="762000" y="1524000"/>
            <a:ext cx="8229600" cy="4930409"/>
          </a:xfrm>
        </p:spPr>
        <p:txBody>
          <a:bodyPr/>
          <a:lstStyle/>
          <a:p>
            <a:pPr>
              <a:buNone/>
            </a:pPr>
            <a:r>
              <a:rPr lang="en-US" dirty="0"/>
              <a:t>	    </a:t>
            </a:r>
            <a:r>
              <a:rPr lang="en-US" sz="2400" b="1" dirty="0"/>
              <a:t> </a:t>
            </a:r>
            <a:r>
              <a:rPr lang="en-US" sz="1400" b="1" i="1" dirty="0"/>
              <a:t>                     </a:t>
            </a:r>
          </a:p>
          <a:p>
            <a:pPr>
              <a:buNone/>
            </a:pP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609600" y="2514600"/>
            <a:ext cx="1600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133600" y="2895600"/>
            <a:ext cx="15240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620000" y="2438400"/>
            <a:ext cx="1600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3733800"/>
            <a:ext cx="3200400"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600700" y="2933700"/>
            <a:ext cx="14478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905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8199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6324600"/>
            <a:ext cx="7010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114800"/>
            <a:ext cx="449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4495800"/>
            <a:ext cx="449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2578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2400" y="5638800"/>
            <a:ext cx="8153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505200"/>
            <a:ext cx="1371600" cy="369332"/>
          </a:xfrm>
          <a:prstGeom prst="rect">
            <a:avLst/>
          </a:prstGeom>
          <a:noFill/>
        </p:spPr>
        <p:txBody>
          <a:bodyPr wrap="square" rtlCol="0">
            <a:spAutoFit/>
          </a:bodyPr>
          <a:lstStyle/>
          <a:p>
            <a:r>
              <a:rPr lang="en-US" b="1" dirty="0"/>
              <a:t> </a:t>
            </a:r>
          </a:p>
        </p:txBody>
      </p:sp>
      <p:sp>
        <p:nvSpPr>
          <p:cNvPr id="78" name="TextBox 77"/>
          <p:cNvSpPr txBox="1"/>
          <p:nvPr/>
        </p:nvSpPr>
        <p:spPr>
          <a:xfrm>
            <a:off x="1447800" y="3886200"/>
            <a:ext cx="1524000" cy="369332"/>
          </a:xfrm>
          <a:prstGeom prst="rect">
            <a:avLst/>
          </a:prstGeom>
          <a:noFill/>
        </p:spPr>
        <p:txBody>
          <a:bodyPr wrap="square" rtlCol="0">
            <a:spAutoFit/>
          </a:bodyPr>
          <a:lstStyle/>
          <a:p>
            <a:r>
              <a:rPr lang="en-US" b="1" dirty="0"/>
              <a:t> </a:t>
            </a:r>
          </a:p>
        </p:txBody>
      </p:sp>
      <p:sp>
        <p:nvSpPr>
          <p:cNvPr id="84" name="TextBox 83"/>
          <p:cNvSpPr txBox="1"/>
          <p:nvPr/>
        </p:nvSpPr>
        <p:spPr>
          <a:xfrm>
            <a:off x="2895600" y="4495800"/>
            <a:ext cx="4724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5" name="TextBox 94"/>
          <p:cNvSpPr txBox="1"/>
          <p:nvPr/>
        </p:nvSpPr>
        <p:spPr>
          <a:xfrm>
            <a:off x="0" y="3810000"/>
            <a:ext cx="1371600" cy="338554"/>
          </a:xfrm>
          <a:prstGeom prst="rect">
            <a:avLst/>
          </a:prstGeom>
          <a:noFill/>
        </p:spPr>
        <p:txBody>
          <a:bodyPr wrap="square" rtlCol="0">
            <a:spAutoFit/>
          </a:bodyPr>
          <a:lstStyle/>
          <a:p>
            <a:r>
              <a:rPr lang="en-US" sz="1600" b="1" i="1" dirty="0"/>
              <a:t>         </a:t>
            </a:r>
            <a:r>
              <a:rPr lang="en-US" sz="1400" b="1" i="1" dirty="0"/>
              <a:t>E</a:t>
            </a:r>
            <a:r>
              <a:rPr lang="en-US" sz="1600" b="1" i="1" dirty="0"/>
              <a:t>mphasis</a:t>
            </a:r>
          </a:p>
        </p:txBody>
      </p:sp>
      <p:sp>
        <p:nvSpPr>
          <p:cNvPr id="96" name="TextBox 95"/>
          <p:cNvSpPr txBox="1"/>
          <p:nvPr/>
        </p:nvSpPr>
        <p:spPr>
          <a:xfrm>
            <a:off x="0" y="4191000"/>
            <a:ext cx="1524000" cy="338554"/>
          </a:xfrm>
          <a:prstGeom prst="rect">
            <a:avLst/>
          </a:prstGeom>
          <a:noFill/>
        </p:spPr>
        <p:txBody>
          <a:bodyPr wrap="square" rtlCol="0">
            <a:spAutoFit/>
          </a:bodyPr>
          <a:lstStyle/>
          <a:p>
            <a:r>
              <a:rPr lang="en-US" sz="1600" b="1" i="1" dirty="0"/>
              <a:t>                   King</a:t>
            </a:r>
          </a:p>
        </p:txBody>
      </p:sp>
      <p:sp>
        <p:nvSpPr>
          <p:cNvPr id="98" name="TextBox 97"/>
          <p:cNvSpPr txBox="1"/>
          <p:nvPr/>
        </p:nvSpPr>
        <p:spPr>
          <a:xfrm>
            <a:off x="228600" y="4572000"/>
            <a:ext cx="1295400" cy="338554"/>
          </a:xfrm>
          <a:prstGeom prst="rect">
            <a:avLst/>
          </a:prstGeom>
          <a:noFill/>
        </p:spPr>
        <p:txBody>
          <a:bodyPr wrap="square" rtlCol="0">
            <a:spAutoFit/>
          </a:bodyPr>
          <a:lstStyle/>
          <a:p>
            <a:r>
              <a:rPr lang="en-US" sz="1600" b="1" i="1" dirty="0"/>
              <a:t>          Scope</a:t>
            </a:r>
          </a:p>
        </p:txBody>
      </p:sp>
      <p:sp>
        <p:nvSpPr>
          <p:cNvPr id="99" name="TextBox 98"/>
          <p:cNvSpPr txBox="1"/>
          <p:nvPr/>
        </p:nvSpPr>
        <p:spPr>
          <a:xfrm>
            <a:off x="0" y="4953000"/>
            <a:ext cx="1524000" cy="338554"/>
          </a:xfrm>
          <a:prstGeom prst="rect">
            <a:avLst/>
          </a:prstGeom>
          <a:noFill/>
        </p:spPr>
        <p:txBody>
          <a:bodyPr wrap="square" rtlCol="0">
            <a:spAutoFit/>
          </a:bodyPr>
          <a:lstStyle/>
          <a:p>
            <a:r>
              <a:rPr lang="en-US" sz="1600" b="1" i="1" dirty="0"/>
              <a:t>              Theme</a:t>
            </a:r>
          </a:p>
        </p:txBody>
      </p:sp>
      <p:sp>
        <p:nvSpPr>
          <p:cNvPr id="100" name="TextBox 99"/>
          <p:cNvSpPr txBox="1"/>
          <p:nvPr/>
        </p:nvSpPr>
        <p:spPr>
          <a:xfrm>
            <a:off x="228600" y="5257800"/>
            <a:ext cx="1371600" cy="338554"/>
          </a:xfrm>
          <a:prstGeom prst="rect">
            <a:avLst/>
          </a:prstGeom>
          <a:noFill/>
        </p:spPr>
        <p:txBody>
          <a:bodyPr wrap="square" rtlCol="0">
            <a:spAutoFit/>
          </a:bodyPr>
          <a:lstStyle/>
          <a:p>
            <a:r>
              <a:rPr lang="en-US" sz="1600" b="1" i="1" dirty="0"/>
              <a:t>  Key Verses</a:t>
            </a:r>
          </a:p>
        </p:txBody>
      </p:sp>
      <p:sp>
        <p:nvSpPr>
          <p:cNvPr id="112" name="TextBox 111"/>
          <p:cNvSpPr txBox="1"/>
          <p:nvPr/>
        </p:nvSpPr>
        <p:spPr>
          <a:xfrm>
            <a:off x="228600" y="5638800"/>
            <a:ext cx="1219200" cy="584775"/>
          </a:xfrm>
          <a:prstGeom prst="rect">
            <a:avLst/>
          </a:prstGeom>
          <a:noFill/>
        </p:spPr>
        <p:txBody>
          <a:bodyPr wrap="square" rtlCol="0">
            <a:spAutoFit/>
          </a:bodyPr>
          <a:lstStyle/>
          <a:p>
            <a:r>
              <a:rPr lang="en-US" sz="1600" b="1" i="1" dirty="0"/>
              <a:t>     Christ  in      </a:t>
            </a:r>
            <a:br>
              <a:rPr lang="en-US" sz="1600" b="1" i="1" dirty="0"/>
            </a:br>
            <a:r>
              <a:rPr lang="en-US" sz="1600" b="1" i="1" dirty="0"/>
              <a:t>     Ezra</a:t>
            </a:r>
          </a:p>
        </p:txBody>
      </p:sp>
      <p:cxnSp>
        <p:nvCxnSpPr>
          <p:cNvPr id="43" name="Straight Connector 42"/>
          <p:cNvCxnSpPr/>
          <p:nvPr/>
        </p:nvCxnSpPr>
        <p:spPr>
          <a:xfrm rot="5400000">
            <a:off x="3543300" y="2552700"/>
            <a:ext cx="2133600" cy="228600"/>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800" y="2438400"/>
            <a:ext cx="1905000" cy="228600"/>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953000" y="3733800"/>
            <a:ext cx="33528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0" y="48768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924300" y="4305300"/>
            <a:ext cx="1143000" cy="0"/>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4229100" y="4152900"/>
            <a:ext cx="1447800" cy="0"/>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rot="379715">
            <a:off x="4575508" y="1741777"/>
            <a:ext cx="461665" cy="1775517"/>
          </a:xfrm>
          <a:prstGeom prst="rect">
            <a:avLst/>
          </a:prstGeom>
          <a:noFill/>
        </p:spPr>
        <p:txBody>
          <a:bodyPr vert="vert270" wrap="square" rtlCol="0">
            <a:spAutoFit/>
          </a:bodyPr>
          <a:lstStyle/>
          <a:p>
            <a:r>
              <a:rPr lang="en-US" dirty="0"/>
              <a:t>                    Esther</a:t>
            </a:r>
          </a:p>
        </p:txBody>
      </p:sp>
      <p:sp>
        <p:nvSpPr>
          <p:cNvPr id="113" name="TextBox 112"/>
          <p:cNvSpPr txBox="1"/>
          <p:nvPr/>
        </p:nvSpPr>
        <p:spPr>
          <a:xfrm rot="10800000" flipV="1">
            <a:off x="4495799" y="3657600"/>
            <a:ext cx="461665" cy="914400"/>
          </a:xfrm>
          <a:prstGeom prst="rect">
            <a:avLst/>
          </a:prstGeom>
          <a:noFill/>
        </p:spPr>
        <p:txBody>
          <a:bodyPr vert="vert270" wrap="square" rtlCol="0">
            <a:spAutoFit/>
          </a:bodyPr>
          <a:lstStyle/>
          <a:p>
            <a:r>
              <a:rPr lang="en-US" dirty="0"/>
              <a:t>Xerxes</a:t>
            </a:r>
          </a:p>
        </p:txBody>
      </p:sp>
      <p:sp>
        <p:nvSpPr>
          <p:cNvPr id="114" name="TextBox 113"/>
          <p:cNvSpPr txBox="1"/>
          <p:nvPr/>
        </p:nvSpPr>
        <p:spPr>
          <a:xfrm rot="518861">
            <a:off x="1006812" y="1605044"/>
            <a:ext cx="461665" cy="1436132"/>
          </a:xfrm>
          <a:prstGeom prst="rect">
            <a:avLst/>
          </a:prstGeom>
          <a:noFill/>
        </p:spPr>
        <p:txBody>
          <a:bodyPr vert="vert270" wrap="square" rtlCol="0">
            <a:spAutoFit/>
          </a:bodyPr>
          <a:lstStyle/>
          <a:p>
            <a:r>
              <a:rPr lang="en-US" b="1" dirty="0"/>
              <a:t>    Chronicles</a:t>
            </a:r>
          </a:p>
        </p:txBody>
      </p:sp>
      <p:sp>
        <p:nvSpPr>
          <p:cNvPr id="115" name="TextBox 114"/>
          <p:cNvSpPr txBox="1"/>
          <p:nvPr/>
        </p:nvSpPr>
        <p:spPr>
          <a:xfrm rot="463155">
            <a:off x="8347789" y="1813835"/>
            <a:ext cx="461665" cy="1588532"/>
          </a:xfrm>
          <a:prstGeom prst="rect">
            <a:avLst/>
          </a:prstGeom>
          <a:noFill/>
        </p:spPr>
        <p:txBody>
          <a:bodyPr vert="vert270" wrap="square" rtlCol="0">
            <a:spAutoFit/>
          </a:bodyPr>
          <a:lstStyle/>
          <a:p>
            <a:r>
              <a:rPr lang="en-US" b="1" dirty="0"/>
              <a:t>      Nehemiah</a:t>
            </a:r>
          </a:p>
        </p:txBody>
      </p:sp>
      <p:sp>
        <p:nvSpPr>
          <p:cNvPr id="116" name="TextBox 115"/>
          <p:cNvSpPr txBox="1"/>
          <p:nvPr/>
        </p:nvSpPr>
        <p:spPr>
          <a:xfrm>
            <a:off x="1371600" y="1371600"/>
            <a:ext cx="3200400" cy="646331"/>
          </a:xfrm>
          <a:prstGeom prst="rect">
            <a:avLst/>
          </a:prstGeom>
          <a:noFill/>
        </p:spPr>
        <p:txBody>
          <a:bodyPr wrap="square" rtlCol="0">
            <a:spAutoFit/>
          </a:bodyPr>
          <a:lstStyle/>
          <a:p>
            <a:r>
              <a:rPr lang="en-US" dirty="0"/>
              <a:t>                        </a:t>
            </a:r>
            <a:r>
              <a:rPr lang="en-US" b="1" dirty="0"/>
              <a:t>Construction</a:t>
            </a:r>
          </a:p>
          <a:p>
            <a:r>
              <a:rPr lang="en-US" dirty="0">
                <a:latin typeface="Abadi MT Condensed Extra Bold" charset="0"/>
                <a:ea typeface="Abadi MT Condensed Extra Bold" charset="0"/>
                <a:cs typeface="Abadi MT Condensed Extra Bold" charset="0"/>
              </a:rPr>
              <a:t>                Leader: Zerubbabel</a:t>
            </a:r>
          </a:p>
        </p:txBody>
      </p:sp>
      <p:sp>
        <p:nvSpPr>
          <p:cNvPr id="118" name="TextBox 117"/>
          <p:cNvSpPr txBox="1"/>
          <p:nvPr/>
        </p:nvSpPr>
        <p:spPr>
          <a:xfrm>
            <a:off x="1524000" y="1981200"/>
            <a:ext cx="1167127" cy="861774"/>
          </a:xfrm>
          <a:prstGeom prst="rect">
            <a:avLst/>
          </a:prstGeom>
          <a:noFill/>
        </p:spPr>
        <p:txBody>
          <a:bodyPr wrap="square" rtlCol="0">
            <a:spAutoFit/>
          </a:bodyPr>
          <a:lstStyle/>
          <a:p>
            <a:r>
              <a:rPr lang="en-US" b="1" dirty="0"/>
              <a:t>  </a:t>
            </a:r>
            <a:r>
              <a:rPr lang="en-US" sz="1600" b="1" dirty="0"/>
              <a:t>Census</a:t>
            </a:r>
          </a:p>
          <a:p>
            <a:r>
              <a:rPr lang="en-US" sz="1600" b="1" dirty="0"/>
              <a:t>      and</a:t>
            </a:r>
          </a:p>
          <a:p>
            <a:r>
              <a:rPr lang="en-US" sz="1600" b="1" dirty="0"/>
              <a:t>  Journey</a:t>
            </a:r>
          </a:p>
        </p:txBody>
      </p:sp>
      <p:sp>
        <p:nvSpPr>
          <p:cNvPr id="119" name="TextBox 118"/>
          <p:cNvSpPr txBox="1"/>
          <p:nvPr/>
        </p:nvSpPr>
        <p:spPr>
          <a:xfrm>
            <a:off x="1447800" y="3200400"/>
            <a:ext cx="1447800" cy="584775"/>
          </a:xfrm>
          <a:prstGeom prst="rect">
            <a:avLst/>
          </a:prstGeom>
          <a:noFill/>
        </p:spPr>
        <p:txBody>
          <a:bodyPr wrap="square" rtlCol="0">
            <a:spAutoFit/>
          </a:bodyPr>
          <a:lstStyle/>
          <a:p>
            <a:r>
              <a:rPr lang="en-US" sz="1600" i="1" dirty="0"/>
              <a:t>Chapters</a:t>
            </a:r>
          </a:p>
          <a:p>
            <a:r>
              <a:rPr lang="en-US" sz="1600" i="1" dirty="0"/>
              <a:t>        1-2</a:t>
            </a:r>
          </a:p>
        </p:txBody>
      </p:sp>
      <p:sp>
        <p:nvSpPr>
          <p:cNvPr id="120" name="TextBox 119"/>
          <p:cNvSpPr txBox="1"/>
          <p:nvPr/>
        </p:nvSpPr>
        <p:spPr>
          <a:xfrm>
            <a:off x="3276600" y="3200400"/>
            <a:ext cx="949299" cy="584775"/>
          </a:xfrm>
          <a:prstGeom prst="rect">
            <a:avLst/>
          </a:prstGeom>
          <a:noFill/>
        </p:spPr>
        <p:txBody>
          <a:bodyPr wrap="square" rtlCol="0">
            <a:spAutoFit/>
          </a:bodyPr>
          <a:lstStyle/>
          <a:p>
            <a:r>
              <a:rPr lang="en-US" sz="1600" i="1" dirty="0"/>
              <a:t>Chapters</a:t>
            </a:r>
          </a:p>
          <a:p>
            <a:r>
              <a:rPr lang="en-US" sz="1600" i="1" dirty="0"/>
              <a:t>      3-6</a:t>
            </a:r>
          </a:p>
        </p:txBody>
      </p:sp>
      <p:sp>
        <p:nvSpPr>
          <p:cNvPr id="121" name="TextBox 120"/>
          <p:cNvSpPr txBox="1"/>
          <p:nvPr/>
        </p:nvSpPr>
        <p:spPr>
          <a:xfrm>
            <a:off x="3124200" y="1981200"/>
            <a:ext cx="1648176" cy="1569660"/>
          </a:xfrm>
          <a:prstGeom prst="rect">
            <a:avLst/>
          </a:prstGeom>
          <a:noFill/>
        </p:spPr>
        <p:txBody>
          <a:bodyPr wrap="square" rtlCol="0">
            <a:spAutoFit/>
          </a:bodyPr>
          <a:lstStyle/>
          <a:p>
            <a:pPr>
              <a:buFont typeface="Arial" pitchFamily="34" charset="0"/>
              <a:buChar char="•"/>
            </a:pPr>
            <a:r>
              <a:rPr lang="en-US" sz="1600" b="1" dirty="0"/>
              <a:t> Temple</a:t>
            </a:r>
          </a:p>
          <a:p>
            <a:pPr>
              <a:buFont typeface="Arial" pitchFamily="34" charset="0"/>
              <a:buChar char="•"/>
            </a:pPr>
            <a:r>
              <a:rPr lang="en-US" sz="1600" b="1" dirty="0"/>
              <a:t>Foundation</a:t>
            </a:r>
          </a:p>
          <a:p>
            <a:pPr>
              <a:buFont typeface="Arial" pitchFamily="34" charset="0"/>
              <a:buChar char="•"/>
            </a:pPr>
            <a:r>
              <a:rPr lang="en-US" sz="1600" b="1" dirty="0"/>
              <a:t>Opposition</a:t>
            </a:r>
          </a:p>
          <a:p>
            <a:pPr>
              <a:buFont typeface="Arial" pitchFamily="34" charset="0"/>
              <a:buChar char="•"/>
            </a:pPr>
            <a:r>
              <a:rPr lang="en-US" sz="1600" b="1" dirty="0"/>
              <a:t>Determination</a:t>
            </a:r>
          </a:p>
          <a:p>
            <a:pPr>
              <a:buFont typeface="Arial" pitchFamily="34" charset="0"/>
              <a:buChar char="•"/>
            </a:pPr>
            <a:r>
              <a:rPr lang="en-US" sz="1600" b="1" dirty="0"/>
              <a:t>Completion</a:t>
            </a:r>
          </a:p>
          <a:p>
            <a:endParaRPr lang="en-US" sz="1600" b="1" dirty="0"/>
          </a:p>
        </p:txBody>
      </p:sp>
      <p:cxnSp>
        <p:nvCxnSpPr>
          <p:cNvPr id="135" name="Straight Connector 134"/>
          <p:cNvCxnSpPr/>
          <p:nvPr/>
        </p:nvCxnSpPr>
        <p:spPr>
          <a:xfrm>
            <a:off x="4953000" y="4114800"/>
            <a:ext cx="3352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5257800" y="2286000"/>
            <a:ext cx="990600" cy="369332"/>
          </a:xfrm>
          <a:prstGeom prst="rect">
            <a:avLst/>
          </a:prstGeom>
          <a:noFill/>
        </p:spPr>
        <p:txBody>
          <a:bodyPr wrap="square" rtlCol="0">
            <a:spAutoFit/>
          </a:bodyPr>
          <a:lstStyle/>
          <a:p>
            <a:endParaRPr lang="en-US" dirty="0"/>
          </a:p>
        </p:txBody>
      </p:sp>
      <p:sp>
        <p:nvSpPr>
          <p:cNvPr id="150" name="TextBox 149"/>
          <p:cNvSpPr txBox="1"/>
          <p:nvPr/>
        </p:nvSpPr>
        <p:spPr>
          <a:xfrm>
            <a:off x="5334000" y="2057400"/>
            <a:ext cx="1143000" cy="830997"/>
          </a:xfrm>
          <a:prstGeom prst="rect">
            <a:avLst/>
          </a:prstGeom>
          <a:noFill/>
        </p:spPr>
        <p:txBody>
          <a:bodyPr wrap="square" rtlCol="0">
            <a:spAutoFit/>
          </a:bodyPr>
          <a:lstStyle/>
          <a:p>
            <a:r>
              <a:rPr lang="en-US" sz="1600" b="1" dirty="0"/>
              <a:t>Census</a:t>
            </a:r>
          </a:p>
          <a:p>
            <a:r>
              <a:rPr lang="en-US" sz="1600" b="1" dirty="0"/>
              <a:t>   and</a:t>
            </a:r>
          </a:p>
          <a:p>
            <a:r>
              <a:rPr lang="en-US" sz="1600" b="1" dirty="0"/>
              <a:t>Journey</a:t>
            </a:r>
          </a:p>
        </p:txBody>
      </p:sp>
      <p:sp>
        <p:nvSpPr>
          <p:cNvPr id="151" name="TextBox 150"/>
          <p:cNvSpPr txBox="1"/>
          <p:nvPr/>
        </p:nvSpPr>
        <p:spPr>
          <a:xfrm>
            <a:off x="4953000" y="3200400"/>
            <a:ext cx="1371600" cy="584775"/>
          </a:xfrm>
          <a:prstGeom prst="rect">
            <a:avLst/>
          </a:prstGeom>
          <a:noFill/>
        </p:spPr>
        <p:txBody>
          <a:bodyPr wrap="square" rtlCol="0">
            <a:spAutoFit/>
          </a:bodyPr>
          <a:lstStyle/>
          <a:p>
            <a:r>
              <a:rPr lang="en-US" sz="1600" dirty="0"/>
              <a:t>     </a:t>
            </a:r>
            <a:r>
              <a:rPr lang="en-US" sz="1600" i="1" dirty="0"/>
              <a:t>Chapters</a:t>
            </a:r>
            <a:br>
              <a:rPr lang="en-US" sz="1600" i="1" dirty="0"/>
            </a:br>
            <a:r>
              <a:rPr lang="en-US" sz="1600" i="1" dirty="0"/>
              <a:t>           7-9</a:t>
            </a:r>
          </a:p>
        </p:txBody>
      </p:sp>
      <p:sp>
        <p:nvSpPr>
          <p:cNvPr id="152" name="TextBox 151"/>
          <p:cNvSpPr txBox="1"/>
          <p:nvPr/>
        </p:nvSpPr>
        <p:spPr>
          <a:xfrm>
            <a:off x="5815327" y="1371600"/>
            <a:ext cx="1880873" cy="923330"/>
          </a:xfrm>
          <a:prstGeom prst="rect">
            <a:avLst/>
          </a:prstGeom>
          <a:noFill/>
        </p:spPr>
        <p:txBody>
          <a:bodyPr wrap="square" rtlCol="0">
            <a:spAutoFit/>
          </a:bodyPr>
          <a:lstStyle/>
          <a:p>
            <a:r>
              <a:rPr lang="en-US" b="1" dirty="0"/>
              <a:t>Reformation</a:t>
            </a:r>
            <a:br>
              <a:rPr lang="en-US" b="1" dirty="0"/>
            </a:br>
            <a:r>
              <a:rPr lang="en-US" dirty="0">
                <a:latin typeface="Abadi MT Condensed Extra Bold" charset="0"/>
                <a:ea typeface="Abadi MT Condensed Extra Bold" charset="0"/>
                <a:cs typeface="Abadi MT Condensed Extra Bold" charset="0"/>
              </a:rPr>
              <a:t>Leader: Ezra</a:t>
            </a:r>
            <a:endParaRPr lang="en-US" b="1" dirty="0">
              <a:latin typeface="Abadi MT Condensed Extra Bold" charset="0"/>
              <a:ea typeface="Abadi MT Condensed Extra Bold" charset="0"/>
              <a:cs typeface="Abadi MT Condensed Extra Bold" charset="0"/>
            </a:endParaRPr>
          </a:p>
          <a:p>
            <a:endParaRPr lang="en-US" dirty="0"/>
          </a:p>
        </p:txBody>
      </p:sp>
      <p:sp>
        <p:nvSpPr>
          <p:cNvPr id="153" name="TextBox 152"/>
          <p:cNvSpPr txBox="1"/>
          <p:nvPr/>
        </p:nvSpPr>
        <p:spPr>
          <a:xfrm>
            <a:off x="6705600" y="1905000"/>
            <a:ext cx="1600200" cy="1354217"/>
          </a:xfrm>
          <a:prstGeom prst="rect">
            <a:avLst/>
          </a:prstGeom>
          <a:noFill/>
        </p:spPr>
        <p:txBody>
          <a:bodyPr wrap="square" rtlCol="0">
            <a:spAutoFit/>
          </a:bodyPr>
          <a:lstStyle/>
          <a:p>
            <a:pPr>
              <a:buFont typeface="Arial" pitchFamily="34" charset="0"/>
              <a:buChar char="•"/>
            </a:pPr>
            <a:r>
              <a:rPr lang="en-US" b="1" dirty="0"/>
              <a:t> </a:t>
            </a:r>
            <a:r>
              <a:rPr lang="en-US" sz="1600" b="1" dirty="0"/>
              <a:t>Revival</a:t>
            </a:r>
          </a:p>
          <a:p>
            <a:pPr>
              <a:buFont typeface="Arial" pitchFamily="34" charset="0"/>
              <a:buChar char="•"/>
            </a:pPr>
            <a:r>
              <a:rPr lang="en-US" sz="1600" b="1" dirty="0"/>
              <a:t>Condition</a:t>
            </a:r>
          </a:p>
          <a:p>
            <a:pPr>
              <a:buFont typeface="Arial" pitchFamily="34" charset="0"/>
              <a:buChar char="•"/>
            </a:pPr>
            <a:r>
              <a:rPr lang="en-US" sz="1600" b="1" dirty="0"/>
              <a:t>Confession</a:t>
            </a:r>
          </a:p>
          <a:p>
            <a:pPr>
              <a:buFont typeface="Arial" pitchFamily="34" charset="0"/>
              <a:buChar char="•"/>
            </a:pPr>
            <a:r>
              <a:rPr lang="en-US" sz="1600" b="1" dirty="0"/>
              <a:t>Covenant</a:t>
            </a:r>
          </a:p>
          <a:p>
            <a:pPr>
              <a:buFont typeface="Arial" pitchFamily="34" charset="0"/>
              <a:buChar char="•"/>
            </a:pPr>
            <a:r>
              <a:rPr lang="en-US" sz="1600" b="1" dirty="0"/>
              <a:t>Cleansing</a:t>
            </a:r>
          </a:p>
        </p:txBody>
      </p:sp>
      <p:sp>
        <p:nvSpPr>
          <p:cNvPr id="154" name="TextBox 153"/>
          <p:cNvSpPr txBox="1"/>
          <p:nvPr/>
        </p:nvSpPr>
        <p:spPr>
          <a:xfrm>
            <a:off x="6858000" y="3200400"/>
            <a:ext cx="1143000" cy="584775"/>
          </a:xfrm>
          <a:prstGeom prst="rect">
            <a:avLst/>
          </a:prstGeom>
          <a:noFill/>
        </p:spPr>
        <p:txBody>
          <a:bodyPr wrap="square" rtlCol="0">
            <a:spAutoFit/>
          </a:bodyPr>
          <a:lstStyle/>
          <a:p>
            <a:r>
              <a:rPr lang="en-US" sz="1600" i="1" dirty="0"/>
              <a:t>Chapters    </a:t>
            </a:r>
            <a:br>
              <a:rPr lang="en-US" sz="1600" i="1" dirty="0"/>
            </a:br>
            <a:r>
              <a:rPr lang="en-US" sz="1600" i="1" dirty="0"/>
              <a:t>    9-10</a:t>
            </a:r>
          </a:p>
        </p:txBody>
      </p:sp>
      <p:cxnSp>
        <p:nvCxnSpPr>
          <p:cNvPr id="167" name="Straight Connector 166"/>
          <p:cNvCxnSpPr/>
          <p:nvPr/>
        </p:nvCxnSpPr>
        <p:spPr>
          <a:xfrm>
            <a:off x="4953000" y="4495800"/>
            <a:ext cx="3352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2362200" y="4876800"/>
            <a:ext cx="3886200" cy="369332"/>
          </a:xfrm>
          <a:prstGeom prst="rect">
            <a:avLst/>
          </a:prstGeom>
          <a:noFill/>
        </p:spPr>
        <p:txBody>
          <a:bodyPr wrap="square" rtlCol="0">
            <a:spAutoFit/>
          </a:bodyPr>
          <a:lstStyle/>
          <a:p>
            <a:r>
              <a:rPr lang="en-US" dirty="0"/>
              <a:t>                    Revival and Reformation</a:t>
            </a:r>
          </a:p>
        </p:txBody>
      </p:sp>
      <p:sp>
        <p:nvSpPr>
          <p:cNvPr id="172" name="TextBox 171"/>
          <p:cNvSpPr txBox="1"/>
          <p:nvPr/>
        </p:nvSpPr>
        <p:spPr>
          <a:xfrm>
            <a:off x="1143000" y="3810000"/>
            <a:ext cx="2971800" cy="338554"/>
          </a:xfrm>
          <a:prstGeom prst="rect">
            <a:avLst/>
          </a:prstGeom>
          <a:noFill/>
        </p:spPr>
        <p:txBody>
          <a:bodyPr wrap="square" rtlCol="0">
            <a:spAutoFit/>
          </a:bodyPr>
          <a:lstStyle/>
          <a:p>
            <a:r>
              <a:rPr lang="en-US" sz="1600" dirty="0"/>
              <a:t>            Construction of the temple</a:t>
            </a:r>
          </a:p>
        </p:txBody>
      </p:sp>
      <p:sp>
        <p:nvSpPr>
          <p:cNvPr id="175" name="TextBox 174"/>
          <p:cNvSpPr txBox="1"/>
          <p:nvPr/>
        </p:nvSpPr>
        <p:spPr>
          <a:xfrm>
            <a:off x="5334000" y="3810000"/>
            <a:ext cx="2667000" cy="338554"/>
          </a:xfrm>
          <a:prstGeom prst="rect">
            <a:avLst/>
          </a:prstGeom>
          <a:noFill/>
        </p:spPr>
        <p:txBody>
          <a:bodyPr wrap="square" rtlCol="0">
            <a:spAutoFit/>
          </a:bodyPr>
          <a:lstStyle/>
          <a:p>
            <a:r>
              <a:rPr lang="en-US" sz="1600" dirty="0"/>
              <a:t>Reformation of the people</a:t>
            </a:r>
          </a:p>
        </p:txBody>
      </p:sp>
      <p:sp>
        <p:nvSpPr>
          <p:cNvPr id="176" name="TextBox 175"/>
          <p:cNvSpPr txBox="1"/>
          <p:nvPr/>
        </p:nvSpPr>
        <p:spPr>
          <a:xfrm>
            <a:off x="1313803" y="4173379"/>
            <a:ext cx="3313644" cy="369332"/>
          </a:xfrm>
          <a:prstGeom prst="rect">
            <a:avLst/>
          </a:prstGeom>
          <a:noFill/>
        </p:spPr>
        <p:txBody>
          <a:bodyPr wrap="square" rtlCol="0">
            <a:spAutoFit/>
          </a:bodyPr>
          <a:lstStyle/>
          <a:p>
            <a:r>
              <a:rPr lang="en-US" dirty="0"/>
              <a:t>Cyrus                                       Darius </a:t>
            </a:r>
          </a:p>
        </p:txBody>
      </p:sp>
      <p:sp>
        <p:nvSpPr>
          <p:cNvPr id="178" name="TextBox 177"/>
          <p:cNvSpPr txBox="1"/>
          <p:nvPr/>
        </p:nvSpPr>
        <p:spPr>
          <a:xfrm>
            <a:off x="1295399" y="4572000"/>
            <a:ext cx="3585863" cy="369332"/>
          </a:xfrm>
          <a:prstGeom prst="rect">
            <a:avLst/>
          </a:prstGeom>
          <a:noFill/>
        </p:spPr>
        <p:txBody>
          <a:bodyPr wrap="square" rtlCol="0">
            <a:spAutoFit/>
          </a:bodyPr>
          <a:lstStyle/>
          <a:p>
            <a:r>
              <a:rPr lang="en-US" dirty="0"/>
              <a:t>National                                 General </a:t>
            </a:r>
          </a:p>
        </p:txBody>
      </p:sp>
      <p:sp>
        <p:nvSpPr>
          <p:cNvPr id="179" name="TextBox 178"/>
          <p:cNvSpPr txBox="1"/>
          <p:nvPr/>
        </p:nvSpPr>
        <p:spPr>
          <a:xfrm>
            <a:off x="5105400" y="4114800"/>
            <a:ext cx="2895600" cy="369332"/>
          </a:xfrm>
          <a:prstGeom prst="rect">
            <a:avLst/>
          </a:prstGeom>
          <a:noFill/>
        </p:spPr>
        <p:txBody>
          <a:bodyPr wrap="square" rtlCol="0">
            <a:spAutoFit/>
          </a:bodyPr>
          <a:lstStyle/>
          <a:p>
            <a:r>
              <a:rPr lang="en-US" dirty="0"/>
              <a:t>                Artaxerxes</a:t>
            </a:r>
          </a:p>
        </p:txBody>
      </p:sp>
      <p:sp>
        <p:nvSpPr>
          <p:cNvPr id="180" name="TextBox 179"/>
          <p:cNvSpPr txBox="1"/>
          <p:nvPr/>
        </p:nvSpPr>
        <p:spPr>
          <a:xfrm>
            <a:off x="5029200" y="4495800"/>
            <a:ext cx="3200400" cy="369332"/>
          </a:xfrm>
          <a:prstGeom prst="rect">
            <a:avLst/>
          </a:prstGeom>
          <a:noFill/>
        </p:spPr>
        <p:txBody>
          <a:bodyPr wrap="square" rtlCol="0">
            <a:spAutoFit/>
          </a:bodyPr>
          <a:lstStyle/>
          <a:p>
            <a:r>
              <a:rPr lang="en-US" dirty="0"/>
              <a:t>Personal                               Specific</a:t>
            </a:r>
          </a:p>
        </p:txBody>
      </p:sp>
      <p:sp>
        <p:nvSpPr>
          <p:cNvPr id="181" name="TextBox 180"/>
          <p:cNvSpPr txBox="1"/>
          <p:nvPr/>
        </p:nvSpPr>
        <p:spPr>
          <a:xfrm>
            <a:off x="2640596" y="5253198"/>
            <a:ext cx="4979404" cy="369332"/>
          </a:xfrm>
          <a:prstGeom prst="rect">
            <a:avLst/>
          </a:prstGeom>
          <a:noFill/>
        </p:spPr>
        <p:txBody>
          <a:bodyPr wrap="square" rtlCol="0">
            <a:spAutoFit/>
          </a:bodyPr>
          <a:lstStyle/>
          <a:p>
            <a:r>
              <a:rPr lang="en-US" dirty="0"/>
              <a:t>    Jer. 25:11; 2 Chr. 36:21;  Ezra 1:1-4; 3:2; 7:10</a:t>
            </a:r>
          </a:p>
        </p:txBody>
      </p:sp>
      <p:sp>
        <p:nvSpPr>
          <p:cNvPr id="182" name="TextBox 181"/>
          <p:cNvSpPr txBox="1"/>
          <p:nvPr/>
        </p:nvSpPr>
        <p:spPr>
          <a:xfrm>
            <a:off x="1295400" y="5562600"/>
            <a:ext cx="7010400" cy="830997"/>
          </a:xfrm>
          <a:prstGeom prst="rect">
            <a:avLst/>
          </a:prstGeom>
          <a:noFill/>
        </p:spPr>
        <p:txBody>
          <a:bodyPr wrap="square" rtlCol="0">
            <a:spAutoFit/>
          </a:bodyPr>
          <a:lstStyle/>
          <a:p>
            <a:r>
              <a:rPr lang="en-US" sz="1600" dirty="0"/>
              <a:t>His birth anticipated in the preservation of the Davidic line and the remnant’s return to the Promised Land.  His mediating presence and glory pictured in the altar and the temple . </a:t>
            </a:r>
          </a:p>
        </p:txBody>
      </p:sp>
      <p:sp>
        <p:nvSpPr>
          <p:cNvPr id="61" name="TextBox 60"/>
          <p:cNvSpPr txBox="1"/>
          <p:nvPr/>
        </p:nvSpPr>
        <p:spPr>
          <a:xfrm>
            <a:off x="-57756" y="1719590"/>
            <a:ext cx="1167127" cy="523220"/>
          </a:xfrm>
          <a:prstGeom prst="rect">
            <a:avLst/>
          </a:prstGeom>
          <a:noFill/>
        </p:spPr>
        <p:txBody>
          <a:bodyPr wrap="square" rtlCol="0">
            <a:spAutoFit/>
          </a:bodyPr>
          <a:lstStyle/>
          <a:p>
            <a:pPr algn="ctr"/>
            <a:r>
              <a:rPr lang="en-US" sz="1400" dirty="0">
                <a:latin typeface="Abadi MT Condensed Extra Bold" charset="0"/>
                <a:ea typeface="Abadi MT Condensed Extra Bold" charset="0"/>
                <a:cs typeface="Abadi MT Condensed Extra Bold" charset="0"/>
              </a:rPr>
              <a:t>Cyrus Decree (Ez. 1:1-4)</a:t>
            </a:r>
          </a:p>
        </p:txBody>
      </p:sp>
      <p:sp>
        <p:nvSpPr>
          <p:cNvPr id="4" name="TextBox 3"/>
          <p:cNvSpPr txBox="1"/>
          <p:nvPr/>
        </p:nvSpPr>
        <p:spPr>
          <a:xfrm>
            <a:off x="690282" y="533563"/>
            <a:ext cx="2362570" cy="400110"/>
          </a:xfrm>
          <a:prstGeom prst="rect">
            <a:avLst/>
          </a:prstGeom>
          <a:solidFill>
            <a:schemeClr val="accent1"/>
          </a:solidFill>
        </p:spPr>
        <p:txBody>
          <a:bodyPr wrap="none" rtlCol="0">
            <a:spAutoFit/>
          </a:bodyPr>
          <a:lstStyle/>
          <a:p>
            <a:r>
              <a:rPr lang="en-US" sz="2000" dirty="0"/>
              <a:t>Written 450 BC Circa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Ezra</a:t>
            </a:r>
          </a:p>
        </p:txBody>
      </p:sp>
      <p:sp>
        <p:nvSpPr>
          <p:cNvPr id="3" name="Content Placeholder 2"/>
          <p:cNvSpPr>
            <a:spLocks noGrp="1"/>
          </p:cNvSpPr>
          <p:nvPr>
            <p:ph idx="1"/>
          </p:nvPr>
        </p:nvSpPr>
        <p:spPr>
          <a:xfrm>
            <a:off x="762000" y="1524000"/>
            <a:ext cx="8229600" cy="4930409"/>
          </a:xfrm>
        </p:spPr>
        <p:txBody>
          <a:bodyPr/>
          <a:lstStyle/>
          <a:p>
            <a:pPr>
              <a:buNone/>
            </a:pPr>
            <a:r>
              <a:rPr lang="en-US" dirty="0"/>
              <a:t>	    </a:t>
            </a:r>
            <a:r>
              <a:rPr lang="en-US" sz="2400" b="1" dirty="0"/>
              <a:t> </a:t>
            </a:r>
            <a:r>
              <a:rPr lang="en-US" sz="1400" b="1" i="1" dirty="0"/>
              <a:t>                     </a:t>
            </a:r>
          </a:p>
          <a:p>
            <a:pPr>
              <a:buNone/>
            </a:pP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609600" y="2514600"/>
            <a:ext cx="1600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133600" y="2895600"/>
            <a:ext cx="15240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620000" y="2438400"/>
            <a:ext cx="1600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3733800"/>
            <a:ext cx="3200400"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600700" y="2933700"/>
            <a:ext cx="14478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905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8199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6324600"/>
            <a:ext cx="7010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114800"/>
            <a:ext cx="449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4495800"/>
            <a:ext cx="449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2578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2400" y="5638800"/>
            <a:ext cx="8153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505200"/>
            <a:ext cx="1371600" cy="369332"/>
          </a:xfrm>
          <a:prstGeom prst="rect">
            <a:avLst/>
          </a:prstGeom>
          <a:noFill/>
        </p:spPr>
        <p:txBody>
          <a:bodyPr wrap="square" rtlCol="0">
            <a:spAutoFit/>
          </a:bodyPr>
          <a:lstStyle/>
          <a:p>
            <a:r>
              <a:rPr lang="en-US" b="1" dirty="0"/>
              <a:t> </a:t>
            </a:r>
          </a:p>
        </p:txBody>
      </p:sp>
      <p:sp>
        <p:nvSpPr>
          <p:cNvPr id="78" name="TextBox 77"/>
          <p:cNvSpPr txBox="1"/>
          <p:nvPr/>
        </p:nvSpPr>
        <p:spPr>
          <a:xfrm>
            <a:off x="1447800" y="3886200"/>
            <a:ext cx="1524000" cy="369332"/>
          </a:xfrm>
          <a:prstGeom prst="rect">
            <a:avLst/>
          </a:prstGeom>
          <a:noFill/>
        </p:spPr>
        <p:txBody>
          <a:bodyPr wrap="square" rtlCol="0">
            <a:spAutoFit/>
          </a:bodyPr>
          <a:lstStyle/>
          <a:p>
            <a:r>
              <a:rPr lang="en-US" b="1" dirty="0"/>
              <a:t> </a:t>
            </a:r>
          </a:p>
        </p:txBody>
      </p:sp>
      <p:sp>
        <p:nvSpPr>
          <p:cNvPr id="84" name="TextBox 83"/>
          <p:cNvSpPr txBox="1"/>
          <p:nvPr/>
        </p:nvSpPr>
        <p:spPr>
          <a:xfrm>
            <a:off x="2895600" y="4495800"/>
            <a:ext cx="4724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5" name="TextBox 94"/>
          <p:cNvSpPr txBox="1"/>
          <p:nvPr/>
        </p:nvSpPr>
        <p:spPr>
          <a:xfrm>
            <a:off x="0" y="3810000"/>
            <a:ext cx="1371600" cy="338554"/>
          </a:xfrm>
          <a:prstGeom prst="rect">
            <a:avLst/>
          </a:prstGeom>
          <a:noFill/>
        </p:spPr>
        <p:txBody>
          <a:bodyPr wrap="square" rtlCol="0">
            <a:spAutoFit/>
          </a:bodyPr>
          <a:lstStyle/>
          <a:p>
            <a:r>
              <a:rPr lang="en-US" sz="1600" b="1" i="1" dirty="0"/>
              <a:t>         </a:t>
            </a:r>
            <a:r>
              <a:rPr lang="en-US" sz="1400" b="1" i="1" dirty="0"/>
              <a:t>E</a:t>
            </a:r>
            <a:r>
              <a:rPr lang="en-US" sz="1600" b="1" i="1" dirty="0"/>
              <a:t>mphasis</a:t>
            </a:r>
          </a:p>
        </p:txBody>
      </p:sp>
      <p:sp>
        <p:nvSpPr>
          <p:cNvPr id="96" name="TextBox 95"/>
          <p:cNvSpPr txBox="1"/>
          <p:nvPr/>
        </p:nvSpPr>
        <p:spPr>
          <a:xfrm>
            <a:off x="0" y="4191000"/>
            <a:ext cx="1524000" cy="338554"/>
          </a:xfrm>
          <a:prstGeom prst="rect">
            <a:avLst/>
          </a:prstGeom>
          <a:noFill/>
        </p:spPr>
        <p:txBody>
          <a:bodyPr wrap="square" rtlCol="0">
            <a:spAutoFit/>
          </a:bodyPr>
          <a:lstStyle/>
          <a:p>
            <a:r>
              <a:rPr lang="en-US" sz="1600" b="1" i="1" dirty="0"/>
              <a:t>                   King</a:t>
            </a:r>
          </a:p>
        </p:txBody>
      </p:sp>
      <p:sp>
        <p:nvSpPr>
          <p:cNvPr id="98" name="TextBox 97"/>
          <p:cNvSpPr txBox="1"/>
          <p:nvPr/>
        </p:nvSpPr>
        <p:spPr>
          <a:xfrm>
            <a:off x="228600" y="4572000"/>
            <a:ext cx="1295400" cy="338554"/>
          </a:xfrm>
          <a:prstGeom prst="rect">
            <a:avLst/>
          </a:prstGeom>
          <a:noFill/>
        </p:spPr>
        <p:txBody>
          <a:bodyPr wrap="square" rtlCol="0">
            <a:spAutoFit/>
          </a:bodyPr>
          <a:lstStyle/>
          <a:p>
            <a:r>
              <a:rPr lang="en-US" sz="1600" b="1" i="1" dirty="0"/>
              <a:t>          Scope</a:t>
            </a:r>
          </a:p>
        </p:txBody>
      </p:sp>
      <p:sp>
        <p:nvSpPr>
          <p:cNvPr id="99" name="TextBox 98"/>
          <p:cNvSpPr txBox="1"/>
          <p:nvPr/>
        </p:nvSpPr>
        <p:spPr>
          <a:xfrm>
            <a:off x="0" y="4953000"/>
            <a:ext cx="1524000" cy="338554"/>
          </a:xfrm>
          <a:prstGeom prst="rect">
            <a:avLst/>
          </a:prstGeom>
          <a:noFill/>
        </p:spPr>
        <p:txBody>
          <a:bodyPr wrap="square" rtlCol="0">
            <a:spAutoFit/>
          </a:bodyPr>
          <a:lstStyle/>
          <a:p>
            <a:r>
              <a:rPr lang="en-US" sz="1600" b="1" i="1" dirty="0"/>
              <a:t>              Theme</a:t>
            </a:r>
          </a:p>
        </p:txBody>
      </p:sp>
      <p:sp>
        <p:nvSpPr>
          <p:cNvPr id="100" name="TextBox 99"/>
          <p:cNvSpPr txBox="1"/>
          <p:nvPr/>
        </p:nvSpPr>
        <p:spPr>
          <a:xfrm>
            <a:off x="228600" y="5257800"/>
            <a:ext cx="1371600" cy="338554"/>
          </a:xfrm>
          <a:prstGeom prst="rect">
            <a:avLst/>
          </a:prstGeom>
          <a:noFill/>
        </p:spPr>
        <p:txBody>
          <a:bodyPr wrap="square" rtlCol="0">
            <a:spAutoFit/>
          </a:bodyPr>
          <a:lstStyle/>
          <a:p>
            <a:r>
              <a:rPr lang="en-US" sz="1600" b="1" i="1" dirty="0"/>
              <a:t>  Key Verses</a:t>
            </a:r>
          </a:p>
        </p:txBody>
      </p:sp>
      <p:sp>
        <p:nvSpPr>
          <p:cNvPr id="112" name="TextBox 111"/>
          <p:cNvSpPr txBox="1"/>
          <p:nvPr/>
        </p:nvSpPr>
        <p:spPr>
          <a:xfrm>
            <a:off x="228600" y="5638800"/>
            <a:ext cx="1219200" cy="584775"/>
          </a:xfrm>
          <a:prstGeom prst="rect">
            <a:avLst/>
          </a:prstGeom>
          <a:noFill/>
        </p:spPr>
        <p:txBody>
          <a:bodyPr wrap="square" rtlCol="0">
            <a:spAutoFit/>
          </a:bodyPr>
          <a:lstStyle/>
          <a:p>
            <a:r>
              <a:rPr lang="en-US" sz="1600" b="1" i="1" dirty="0"/>
              <a:t>     Christ  in      </a:t>
            </a:r>
            <a:br>
              <a:rPr lang="en-US" sz="1600" b="1" i="1" dirty="0"/>
            </a:br>
            <a:r>
              <a:rPr lang="en-US" sz="1600" b="1" i="1" dirty="0"/>
              <a:t>     Ezra</a:t>
            </a:r>
          </a:p>
        </p:txBody>
      </p:sp>
      <p:cxnSp>
        <p:nvCxnSpPr>
          <p:cNvPr id="43" name="Straight Connector 42"/>
          <p:cNvCxnSpPr/>
          <p:nvPr/>
        </p:nvCxnSpPr>
        <p:spPr>
          <a:xfrm rot="5400000">
            <a:off x="3543300" y="2552700"/>
            <a:ext cx="2133600" cy="228600"/>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114800" y="2438400"/>
            <a:ext cx="1905000" cy="228600"/>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953000" y="3733800"/>
            <a:ext cx="33528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0" y="48768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924300" y="4305300"/>
            <a:ext cx="1143000" cy="0"/>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4229100" y="4152900"/>
            <a:ext cx="1447800" cy="0"/>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rot="379715">
            <a:off x="4575508" y="1741777"/>
            <a:ext cx="461665" cy="1775517"/>
          </a:xfrm>
          <a:prstGeom prst="rect">
            <a:avLst/>
          </a:prstGeom>
          <a:noFill/>
        </p:spPr>
        <p:txBody>
          <a:bodyPr vert="vert270" wrap="square" rtlCol="0">
            <a:spAutoFit/>
          </a:bodyPr>
          <a:lstStyle/>
          <a:p>
            <a:r>
              <a:rPr lang="en-US" dirty="0"/>
              <a:t>                    Esther</a:t>
            </a:r>
          </a:p>
        </p:txBody>
      </p:sp>
      <p:sp>
        <p:nvSpPr>
          <p:cNvPr id="113" name="TextBox 112"/>
          <p:cNvSpPr txBox="1"/>
          <p:nvPr/>
        </p:nvSpPr>
        <p:spPr>
          <a:xfrm rot="10800000" flipV="1">
            <a:off x="4495799" y="3657600"/>
            <a:ext cx="461665" cy="914400"/>
          </a:xfrm>
          <a:prstGeom prst="rect">
            <a:avLst/>
          </a:prstGeom>
          <a:noFill/>
        </p:spPr>
        <p:txBody>
          <a:bodyPr vert="vert270" wrap="square" rtlCol="0">
            <a:spAutoFit/>
          </a:bodyPr>
          <a:lstStyle/>
          <a:p>
            <a:r>
              <a:rPr lang="en-US" dirty="0"/>
              <a:t>Xerxes</a:t>
            </a:r>
          </a:p>
        </p:txBody>
      </p:sp>
      <p:sp>
        <p:nvSpPr>
          <p:cNvPr id="114" name="TextBox 113"/>
          <p:cNvSpPr txBox="1"/>
          <p:nvPr/>
        </p:nvSpPr>
        <p:spPr>
          <a:xfrm rot="518861">
            <a:off x="1006812" y="1605044"/>
            <a:ext cx="461665" cy="1436132"/>
          </a:xfrm>
          <a:prstGeom prst="rect">
            <a:avLst/>
          </a:prstGeom>
          <a:noFill/>
        </p:spPr>
        <p:txBody>
          <a:bodyPr vert="vert270" wrap="square" rtlCol="0">
            <a:spAutoFit/>
          </a:bodyPr>
          <a:lstStyle/>
          <a:p>
            <a:r>
              <a:rPr lang="en-US" b="1" dirty="0"/>
              <a:t>    Chronicles</a:t>
            </a:r>
          </a:p>
        </p:txBody>
      </p:sp>
      <p:sp>
        <p:nvSpPr>
          <p:cNvPr id="115" name="TextBox 114"/>
          <p:cNvSpPr txBox="1"/>
          <p:nvPr/>
        </p:nvSpPr>
        <p:spPr>
          <a:xfrm rot="463155">
            <a:off x="8347789" y="1813835"/>
            <a:ext cx="461665" cy="1588532"/>
          </a:xfrm>
          <a:prstGeom prst="rect">
            <a:avLst/>
          </a:prstGeom>
          <a:noFill/>
        </p:spPr>
        <p:txBody>
          <a:bodyPr vert="vert270" wrap="square" rtlCol="0">
            <a:spAutoFit/>
          </a:bodyPr>
          <a:lstStyle/>
          <a:p>
            <a:r>
              <a:rPr lang="en-US" b="1" dirty="0"/>
              <a:t>      Nehemiah</a:t>
            </a:r>
          </a:p>
        </p:txBody>
      </p:sp>
      <p:sp>
        <p:nvSpPr>
          <p:cNvPr id="116" name="TextBox 115"/>
          <p:cNvSpPr txBox="1"/>
          <p:nvPr/>
        </p:nvSpPr>
        <p:spPr>
          <a:xfrm>
            <a:off x="1371600" y="1371600"/>
            <a:ext cx="3200400" cy="646331"/>
          </a:xfrm>
          <a:prstGeom prst="rect">
            <a:avLst/>
          </a:prstGeom>
          <a:noFill/>
        </p:spPr>
        <p:txBody>
          <a:bodyPr wrap="square" rtlCol="0">
            <a:spAutoFit/>
          </a:bodyPr>
          <a:lstStyle/>
          <a:p>
            <a:r>
              <a:rPr lang="en-US" dirty="0"/>
              <a:t>                        </a:t>
            </a:r>
            <a:r>
              <a:rPr lang="en-US" b="1" dirty="0"/>
              <a:t>Construction</a:t>
            </a:r>
          </a:p>
          <a:p>
            <a:r>
              <a:rPr lang="en-US" dirty="0">
                <a:latin typeface="Abadi MT Condensed Extra Bold" charset="0"/>
                <a:ea typeface="Abadi MT Condensed Extra Bold" charset="0"/>
                <a:cs typeface="Abadi MT Condensed Extra Bold" charset="0"/>
              </a:rPr>
              <a:t>                Leader: Zerubbabel</a:t>
            </a:r>
          </a:p>
        </p:txBody>
      </p:sp>
      <p:sp>
        <p:nvSpPr>
          <p:cNvPr id="118" name="TextBox 117"/>
          <p:cNvSpPr txBox="1"/>
          <p:nvPr/>
        </p:nvSpPr>
        <p:spPr>
          <a:xfrm>
            <a:off x="1524000" y="1981200"/>
            <a:ext cx="1167127" cy="861774"/>
          </a:xfrm>
          <a:prstGeom prst="rect">
            <a:avLst/>
          </a:prstGeom>
          <a:noFill/>
        </p:spPr>
        <p:txBody>
          <a:bodyPr wrap="square" rtlCol="0">
            <a:spAutoFit/>
          </a:bodyPr>
          <a:lstStyle/>
          <a:p>
            <a:r>
              <a:rPr lang="en-US" b="1" dirty="0"/>
              <a:t>  </a:t>
            </a:r>
            <a:r>
              <a:rPr lang="en-US" sz="1600" b="1" dirty="0"/>
              <a:t>Census</a:t>
            </a:r>
          </a:p>
          <a:p>
            <a:r>
              <a:rPr lang="en-US" sz="1600" b="1" dirty="0"/>
              <a:t>      and</a:t>
            </a:r>
          </a:p>
          <a:p>
            <a:r>
              <a:rPr lang="en-US" sz="1600" b="1" dirty="0"/>
              <a:t>  Journey</a:t>
            </a:r>
          </a:p>
        </p:txBody>
      </p:sp>
      <p:sp>
        <p:nvSpPr>
          <p:cNvPr id="119" name="TextBox 118"/>
          <p:cNvSpPr txBox="1"/>
          <p:nvPr/>
        </p:nvSpPr>
        <p:spPr>
          <a:xfrm>
            <a:off x="1447800" y="3200400"/>
            <a:ext cx="1447800" cy="584775"/>
          </a:xfrm>
          <a:prstGeom prst="rect">
            <a:avLst/>
          </a:prstGeom>
          <a:noFill/>
        </p:spPr>
        <p:txBody>
          <a:bodyPr wrap="square" rtlCol="0">
            <a:spAutoFit/>
          </a:bodyPr>
          <a:lstStyle/>
          <a:p>
            <a:r>
              <a:rPr lang="en-US" sz="1600" i="1" dirty="0"/>
              <a:t>Chapters</a:t>
            </a:r>
          </a:p>
          <a:p>
            <a:r>
              <a:rPr lang="en-US" sz="1600" i="1" dirty="0"/>
              <a:t>        1-2</a:t>
            </a:r>
          </a:p>
        </p:txBody>
      </p:sp>
      <p:sp>
        <p:nvSpPr>
          <p:cNvPr id="120" name="TextBox 119"/>
          <p:cNvSpPr txBox="1"/>
          <p:nvPr/>
        </p:nvSpPr>
        <p:spPr>
          <a:xfrm>
            <a:off x="3276600" y="3200400"/>
            <a:ext cx="949299" cy="584775"/>
          </a:xfrm>
          <a:prstGeom prst="rect">
            <a:avLst/>
          </a:prstGeom>
          <a:noFill/>
        </p:spPr>
        <p:txBody>
          <a:bodyPr wrap="square" rtlCol="0">
            <a:spAutoFit/>
          </a:bodyPr>
          <a:lstStyle/>
          <a:p>
            <a:r>
              <a:rPr lang="en-US" sz="1600" i="1" dirty="0"/>
              <a:t>Chapters</a:t>
            </a:r>
          </a:p>
          <a:p>
            <a:r>
              <a:rPr lang="en-US" sz="1600" i="1" dirty="0"/>
              <a:t>      3-6</a:t>
            </a:r>
          </a:p>
        </p:txBody>
      </p:sp>
      <p:sp>
        <p:nvSpPr>
          <p:cNvPr id="121" name="TextBox 120"/>
          <p:cNvSpPr txBox="1"/>
          <p:nvPr/>
        </p:nvSpPr>
        <p:spPr>
          <a:xfrm>
            <a:off x="3124200" y="1981200"/>
            <a:ext cx="1648176" cy="1569660"/>
          </a:xfrm>
          <a:prstGeom prst="rect">
            <a:avLst/>
          </a:prstGeom>
          <a:noFill/>
        </p:spPr>
        <p:txBody>
          <a:bodyPr wrap="square" rtlCol="0">
            <a:spAutoFit/>
          </a:bodyPr>
          <a:lstStyle/>
          <a:p>
            <a:pPr>
              <a:buFont typeface="Arial" pitchFamily="34" charset="0"/>
              <a:buChar char="•"/>
            </a:pPr>
            <a:r>
              <a:rPr lang="en-US" sz="1600" b="1" dirty="0"/>
              <a:t> Temple</a:t>
            </a:r>
          </a:p>
          <a:p>
            <a:pPr>
              <a:buFont typeface="Arial" pitchFamily="34" charset="0"/>
              <a:buChar char="•"/>
            </a:pPr>
            <a:r>
              <a:rPr lang="en-US" sz="1600" b="1" dirty="0"/>
              <a:t>Foundation</a:t>
            </a:r>
          </a:p>
          <a:p>
            <a:pPr>
              <a:buFont typeface="Arial" pitchFamily="34" charset="0"/>
              <a:buChar char="•"/>
            </a:pPr>
            <a:r>
              <a:rPr lang="en-US" sz="1600" b="1" dirty="0"/>
              <a:t>Opposition</a:t>
            </a:r>
          </a:p>
          <a:p>
            <a:pPr>
              <a:buFont typeface="Arial" pitchFamily="34" charset="0"/>
              <a:buChar char="•"/>
            </a:pPr>
            <a:r>
              <a:rPr lang="en-US" sz="1600" b="1" dirty="0"/>
              <a:t>Determination</a:t>
            </a:r>
          </a:p>
          <a:p>
            <a:pPr>
              <a:buFont typeface="Arial" pitchFamily="34" charset="0"/>
              <a:buChar char="•"/>
            </a:pPr>
            <a:r>
              <a:rPr lang="en-US" sz="1600" b="1" dirty="0"/>
              <a:t>Completion</a:t>
            </a:r>
          </a:p>
          <a:p>
            <a:endParaRPr lang="en-US" sz="1600" b="1" dirty="0"/>
          </a:p>
        </p:txBody>
      </p:sp>
      <p:cxnSp>
        <p:nvCxnSpPr>
          <p:cNvPr id="135" name="Straight Connector 134"/>
          <p:cNvCxnSpPr/>
          <p:nvPr/>
        </p:nvCxnSpPr>
        <p:spPr>
          <a:xfrm>
            <a:off x="4953000" y="4114800"/>
            <a:ext cx="3352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5257800" y="2286000"/>
            <a:ext cx="990600" cy="369332"/>
          </a:xfrm>
          <a:prstGeom prst="rect">
            <a:avLst/>
          </a:prstGeom>
          <a:noFill/>
        </p:spPr>
        <p:txBody>
          <a:bodyPr wrap="square" rtlCol="0">
            <a:spAutoFit/>
          </a:bodyPr>
          <a:lstStyle/>
          <a:p>
            <a:endParaRPr lang="en-US" dirty="0"/>
          </a:p>
        </p:txBody>
      </p:sp>
      <p:sp>
        <p:nvSpPr>
          <p:cNvPr id="150" name="TextBox 149"/>
          <p:cNvSpPr txBox="1"/>
          <p:nvPr/>
        </p:nvSpPr>
        <p:spPr>
          <a:xfrm>
            <a:off x="5334000" y="2057400"/>
            <a:ext cx="1143000" cy="830997"/>
          </a:xfrm>
          <a:prstGeom prst="rect">
            <a:avLst/>
          </a:prstGeom>
          <a:noFill/>
        </p:spPr>
        <p:txBody>
          <a:bodyPr wrap="square" rtlCol="0">
            <a:spAutoFit/>
          </a:bodyPr>
          <a:lstStyle/>
          <a:p>
            <a:r>
              <a:rPr lang="en-US" sz="1600" b="1" dirty="0"/>
              <a:t>Census</a:t>
            </a:r>
          </a:p>
          <a:p>
            <a:r>
              <a:rPr lang="en-US" sz="1600" b="1" dirty="0"/>
              <a:t>   and</a:t>
            </a:r>
          </a:p>
          <a:p>
            <a:r>
              <a:rPr lang="en-US" sz="1600" b="1" dirty="0"/>
              <a:t>Journey</a:t>
            </a:r>
          </a:p>
        </p:txBody>
      </p:sp>
      <p:sp>
        <p:nvSpPr>
          <p:cNvPr id="151" name="TextBox 150"/>
          <p:cNvSpPr txBox="1"/>
          <p:nvPr/>
        </p:nvSpPr>
        <p:spPr>
          <a:xfrm>
            <a:off x="4953000" y="3200400"/>
            <a:ext cx="1371600" cy="584775"/>
          </a:xfrm>
          <a:prstGeom prst="rect">
            <a:avLst/>
          </a:prstGeom>
          <a:noFill/>
        </p:spPr>
        <p:txBody>
          <a:bodyPr wrap="square" rtlCol="0">
            <a:spAutoFit/>
          </a:bodyPr>
          <a:lstStyle/>
          <a:p>
            <a:r>
              <a:rPr lang="en-US" sz="1600" dirty="0"/>
              <a:t>     </a:t>
            </a:r>
            <a:r>
              <a:rPr lang="en-US" sz="1600" i="1" dirty="0"/>
              <a:t>Chapters</a:t>
            </a:r>
            <a:br>
              <a:rPr lang="en-US" sz="1600" i="1" dirty="0"/>
            </a:br>
            <a:r>
              <a:rPr lang="en-US" sz="1600" i="1" dirty="0"/>
              <a:t>           7-9</a:t>
            </a:r>
          </a:p>
        </p:txBody>
      </p:sp>
      <p:sp>
        <p:nvSpPr>
          <p:cNvPr id="152" name="TextBox 151"/>
          <p:cNvSpPr txBox="1"/>
          <p:nvPr/>
        </p:nvSpPr>
        <p:spPr>
          <a:xfrm>
            <a:off x="5815327" y="1371600"/>
            <a:ext cx="1880873" cy="923330"/>
          </a:xfrm>
          <a:prstGeom prst="rect">
            <a:avLst/>
          </a:prstGeom>
          <a:noFill/>
        </p:spPr>
        <p:txBody>
          <a:bodyPr wrap="square" rtlCol="0">
            <a:spAutoFit/>
          </a:bodyPr>
          <a:lstStyle/>
          <a:p>
            <a:r>
              <a:rPr lang="en-US" b="1" dirty="0"/>
              <a:t>Reformation</a:t>
            </a:r>
            <a:br>
              <a:rPr lang="en-US" b="1" dirty="0"/>
            </a:br>
            <a:r>
              <a:rPr lang="en-US" dirty="0">
                <a:latin typeface="Abadi MT Condensed Extra Bold" charset="0"/>
                <a:ea typeface="Abadi MT Condensed Extra Bold" charset="0"/>
                <a:cs typeface="Abadi MT Condensed Extra Bold" charset="0"/>
              </a:rPr>
              <a:t>Leader: Ezra</a:t>
            </a:r>
            <a:endParaRPr lang="en-US" b="1" dirty="0">
              <a:latin typeface="Abadi MT Condensed Extra Bold" charset="0"/>
              <a:ea typeface="Abadi MT Condensed Extra Bold" charset="0"/>
              <a:cs typeface="Abadi MT Condensed Extra Bold" charset="0"/>
            </a:endParaRPr>
          </a:p>
          <a:p>
            <a:endParaRPr lang="en-US" dirty="0"/>
          </a:p>
        </p:txBody>
      </p:sp>
      <p:sp>
        <p:nvSpPr>
          <p:cNvPr id="153" name="TextBox 152"/>
          <p:cNvSpPr txBox="1"/>
          <p:nvPr/>
        </p:nvSpPr>
        <p:spPr>
          <a:xfrm>
            <a:off x="6705600" y="1905000"/>
            <a:ext cx="1600200" cy="1354217"/>
          </a:xfrm>
          <a:prstGeom prst="rect">
            <a:avLst/>
          </a:prstGeom>
          <a:noFill/>
        </p:spPr>
        <p:txBody>
          <a:bodyPr wrap="square" rtlCol="0">
            <a:spAutoFit/>
          </a:bodyPr>
          <a:lstStyle/>
          <a:p>
            <a:pPr>
              <a:buFont typeface="Arial" pitchFamily="34" charset="0"/>
              <a:buChar char="•"/>
            </a:pPr>
            <a:r>
              <a:rPr lang="en-US" b="1" dirty="0"/>
              <a:t> </a:t>
            </a:r>
            <a:r>
              <a:rPr lang="en-US" sz="1600" b="1" dirty="0"/>
              <a:t>Revival</a:t>
            </a:r>
          </a:p>
          <a:p>
            <a:pPr>
              <a:buFont typeface="Arial" pitchFamily="34" charset="0"/>
              <a:buChar char="•"/>
            </a:pPr>
            <a:r>
              <a:rPr lang="en-US" sz="1600" b="1" dirty="0"/>
              <a:t>Condition</a:t>
            </a:r>
          </a:p>
          <a:p>
            <a:pPr>
              <a:buFont typeface="Arial" pitchFamily="34" charset="0"/>
              <a:buChar char="•"/>
            </a:pPr>
            <a:r>
              <a:rPr lang="en-US" sz="1600" b="1" dirty="0"/>
              <a:t>Confession</a:t>
            </a:r>
          </a:p>
          <a:p>
            <a:pPr>
              <a:buFont typeface="Arial" pitchFamily="34" charset="0"/>
              <a:buChar char="•"/>
            </a:pPr>
            <a:r>
              <a:rPr lang="en-US" sz="1600" b="1" dirty="0"/>
              <a:t>Covenant</a:t>
            </a:r>
          </a:p>
          <a:p>
            <a:pPr>
              <a:buFont typeface="Arial" pitchFamily="34" charset="0"/>
              <a:buChar char="•"/>
            </a:pPr>
            <a:r>
              <a:rPr lang="en-US" sz="1600" b="1" dirty="0"/>
              <a:t>Cleansing</a:t>
            </a:r>
          </a:p>
        </p:txBody>
      </p:sp>
      <p:sp>
        <p:nvSpPr>
          <p:cNvPr id="154" name="TextBox 153"/>
          <p:cNvSpPr txBox="1"/>
          <p:nvPr/>
        </p:nvSpPr>
        <p:spPr>
          <a:xfrm>
            <a:off x="6858000" y="3200400"/>
            <a:ext cx="1143000" cy="584775"/>
          </a:xfrm>
          <a:prstGeom prst="rect">
            <a:avLst/>
          </a:prstGeom>
          <a:noFill/>
        </p:spPr>
        <p:txBody>
          <a:bodyPr wrap="square" rtlCol="0">
            <a:spAutoFit/>
          </a:bodyPr>
          <a:lstStyle/>
          <a:p>
            <a:r>
              <a:rPr lang="en-US" sz="1600" i="1" dirty="0"/>
              <a:t>Chapters    </a:t>
            </a:r>
            <a:br>
              <a:rPr lang="en-US" sz="1600" i="1" dirty="0"/>
            </a:br>
            <a:r>
              <a:rPr lang="en-US" sz="1600" i="1" dirty="0"/>
              <a:t>    9-10</a:t>
            </a:r>
          </a:p>
        </p:txBody>
      </p:sp>
      <p:cxnSp>
        <p:nvCxnSpPr>
          <p:cNvPr id="167" name="Straight Connector 166"/>
          <p:cNvCxnSpPr/>
          <p:nvPr/>
        </p:nvCxnSpPr>
        <p:spPr>
          <a:xfrm>
            <a:off x="4953000" y="4495800"/>
            <a:ext cx="3352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2362200" y="4876800"/>
            <a:ext cx="3886200" cy="369332"/>
          </a:xfrm>
          <a:prstGeom prst="rect">
            <a:avLst/>
          </a:prstGeom>
          <a:noFill/>
        </p:spPr>
        <p:txBody>
          <a:bodyPr wrap="square" rtlCol="0">
            <a:spAutoFit/>
          </a:bodyPr>
          <a:lstStyle/>
          <a:p>
            <a:r>
              <a:rPr lang="en-US" dirty="0"/>
              <a:t>                    Revival and Reformation</a:t>
            </a:r>
          </a:p>
        </p:txBody>
      </p:sp>
      <p:sp>
        <p:nvSpPr>
          <p:cNvPr id="172" name="TextBox 171"/>
          <p:cNvSpPr txBox="1"/>
          <p:nvPr/>
        </p:nvSpPr>
        <p:spPr>
          <a:xfrm>
            <a:off x="1143000" y="3810000"/>
            <a:ext cx="2971800" cy="338554"/>
          </a:xfrm>
          <a:prstGeom prst="rect">
            <a:avLst/>
          </a:prstGeom>
          <a:noFill/>
        </p:spPr>
        <p:txBody>
          <a:bodyPr wrap="square" rtlCol="0">
            <a:spAutoFit/>
          </a:bodyPr>
          <a:lstStyle/>
          <a:p>
            <a:r>
              <a:rPr lang="en-US" sz="1600" dirty="0"/>
              <a:t>            Construction of the temple</a:t>
            </a:r>
          </a:p>
        </p:txBody>
      </p:sp>
      <p:sp>
        <p:nvSpPr>
          <p:cNvPr id="175" name="TextBox 174"/>
          <p:cNvSpPr txBox="1"/>
          <p:nvPr/>
        </p:nvSpPr>
        <p:spPr>
          <a:xfrm>
            <a:off x="5334000" y="3810000"/>
            <a:ext cx="2667000" cy="338554"/>
          </a:xfrm>
          <a:prstGeom prst="rect">
            <a:avLst/>
          </a:prstGeom>
          <a:noFill/>
        </p:spPr>
        <p:txBody>
          <a:bodyPr wrap="square" rtlCol="0">
            <a:spAutoFit/>
          </a:bodyPr>
          <a:lstStyle/>
          <a:p>
            <a:r>
              <a:rPr lang="en-US" sz="1600" dirty="0"/>
              <a:t>Reformation of the people</a:t>
            </a:r>
          </a:p>
        </p:txBody>
      </p:sp>
      <p:sp>
        <p:nvSpPr>
          <p:cNvPr id="176" name="TextBox 175"/>
          <p:cNvSpPr txBox="1"/>
          <p:nvPr/>
        </p:nvSpPr>
        <p:spPr>
          <a:xfrm>
            <a:off x="1348668" y="4206648"/>
            <a:ext cx="3313644" cy="369332"/>
          </a:xfrm>
          <a:prstGeom prst="rect">
            <a:avLst/>
          </a:prstGeom>
          <a:noFill/>
        </p:spPr>
        <p:txBody>
          <a:bodyPr wrap="square" rtlCol="0">
            <a:spAutoFit/>
          </a:bodyPr>
          <a:lstStyle/>
          <a:p>
            <a:r>
              <a:rPr lang="en-US" dirty="0"/>
              <a:t>Cyrus                                       Darius </a:t>
            </a:r>
          </a:p>
        </p:txBody>
      </p:sp>
      <p:sp>
        <p:nvSpPr>
          <p:cNvPr id="178" name="TextBox 177"/>
          <p:cNvSpPr txBox="1"/>
          <p:nvPr/>
        </p:nvSpPr>
        <p:spPr>
          <a:xfrm>
            <a:off x="1295399" y="4540611"/>
            <a:ext cx="3505199" cy="369332"/>
          </a:xfrm>
          <a:prstGeom prst="rect">
            <a:avLst/>
          </a:prstGeom>
          <a:noFill/>
        </p:spPr>
        <p:txBody>
          <a:bodyPr wrap="square" rtlCol="0">
            <a:spAutoFit/>
          </a:bodyPr>
          <a:lstStyle/>
          <a:p>
            <a:r>
              <a:rPr lang="en-US" dirty="0"/>
              <a:t>National                                 General </a:t>
            </a:r>
          </a:p>
        </p:txBody>
      </p:sp>
      <p:sp>
        <p:nvSpPr>
          <p:cNvPr id="179" name="TextBox 178"/>
          <p:cNvSpPr txBox="1"/>
          <p:nvPr/>
        </p:nvSpPr>
        <p:spPr>
          <a:xfrm>
            <a:off x="5105400" y="4114800"/>
            <a:ext cx="2895600" cy="369332"/>
          </a:xfrm>
          <a:prstGeom prst="rect">
            <a:avLst/>
          </a:prstGeom>
          <a:noFill/>
        </p:spPr>
        <p:txBody>
          <a:bodyPr wrap="square" rtlCol="0">
            <a:spAutoFit/>
          </a:bodyPr>
          <a:lstStyle/>
          <a:p>
            <a:r>
              <a:rPr lang="en-US" dirty="0"/>
              <a:t>                Artaxerxes</a:t>
            </a:r>
          </a:p>
        </p:txBody>
      </p:sp>
      <p:sp>
        <p:nvSpPr>
          <p:cNvPr id="180" name="TextBox 179"/>
          <p:cNvSpPr txBox="1"/>
          <p:nvPr/>
        </p:nvSpPr>
        <p:spPr>
          <a:xfrm>
            <a:off x="5029200" y="4495800"/>
            <a:ext cx="3200400" cy="369332"/>
          </a:xfrm>
          <a:prstGeom prst="rect">
            <a:avLst/>
          </a:prstGeom>
          <a:noFill/>
        </p:spPr>
        <p:txBody>
          <a:bodyPr wrap="square" rtlCol="0">
            <a:spAutoFit/>
          </a:bodyPr>
          <a:lstStyle/>
          <a:p>
            <a:r>
              <a:rPr lang="en-US" dirty="0"/>
              <a:t>Personal                               Specific</a:t>
            </a:r>
          </a:p>
        </p:txBody>
      </p:sp>
      <p:sp>
        <p:nvSpPr>
          <p:cNvPr id="181" name="TextBox 180"/>
          <p:cNvSpPr txBox="1"/>
          <p:nvPr/>
        </p:nvSpPr>
        <p:spPr>
          <a:xfrm>
            <a:off x="2640596" y="5253198"/>
            <a:ext cx="4979404" cy="369332"/>
          </a:xfrm>
          <a:prstGeom prst="rect">
            <a:avLst/>
          </a:prstGeom>
          <a:noFill/>
        </p:spPr>
        <p:txBody>
          <a:bodyPr wrap="square" rtlCol="0">
            <a:spAutoFit/>
          </a:bodyPr>
          <a:lstStyle/>
          <a:p>
            <a:r>
              <a:rPr lang="en-US" dirty="0"/>
              <a:t>    Jer. 25:11; 2 Chr. 36:21;  Ezra 1:1-4; 3:2; 7:10</a:t>
            </a:r>
          </a:p>
        </p:txBody>
      </p:sp>
      <p:sp>
        <p:nvSpPr>
          <p:cNvPr id="182" name="TextBox 181"/>
          <p:cNvSpPr txBox="1"/>
          <p:nvPr/>
        </p:nvSpPr>
        <p:spPr>
          <a:xfrm>
            <a:off x="1295400" y="5562600"/>
            <a:ext cx="7010400" cy="830997"/>
          </a:xfrm>
          <a:prstGeom prst="rect">
            <a:avLst/>
          </a:prstGeom>
          <a:noFill/>
        </p:spPr>
        <p:txBody>
          <a:bodyPr wrap="square" rtlCol="0">
            <a:spAutoFit/>
          </a:bodyPr>
          <a:lstStyle/>
          <a:p>
            <a:r>
              <a:rPr lang="en-US" sz="1600" dirty="0"/>
              <a:t>His birth anticipated in the preservation of the Davidic line and the remnant’s return to the Promised Land.  His mediating presence and glory pictured in the altar and the temple . </a:t>
            </a:r>
          </a:p>
        </p:txBody>
      </p:sp>
      <p:sp>
        <p:nvSpPr>
          <p:cNvPr id="61" name="TextBox 60"/>
          <p:cNvSpPr txBox="1"/>
          <p:nvPr/>
        </p:nvSpPr>
        <p:spPr>
          <a:xfrm>
            <a:off x="-57756" y="1719590"/>
            <a:ext cx="1167127" cy="523220"/>
          </a:xfrm>
          <a:prstGeom prst="rect">
            <a:avLst/>
          </a:prstGeom>
          <a:noFill/>
        </p:spPr>
        <p:txBody>
          <a:bodyPr wrap="square" rtlCol="0">
            <a:spAutoFit/>
          </a:bodyPr>
          <a:lstStyle/>
          <a:p>
            <a:pPr algn="ctr"/>
            <a:r>
              <a:rPr lang="en-US" sz="1400" dirty="0">
                <a:latin typeface="Abadi MT Condensed Extra Bold" charset="0"/>
                <a:ea typeface="Abadi MT Condensed Extra Bold" charset="0"/>
                <a:cs typeface="Abadi MT Condensed Extra Bold" charset="0"/>
              </a:rPr>
              <a:t>Cyrus Decree (Ez. 1:1-4)</a:t>
            </a:r>
          </a:p>
        </p:txBody>
      </p:sp>
      <p:sp>
        <p:nvSpPr>
          <p:cNvPr id="4" name="TextBox 3"/>
          <p:cNvSpPr txBox="1"/>
          <p:nvPr/>
        </p:nvSpPr>
        <p:spPr>
          <a:xfrm>
            <a:off x="690282" y="533563"/>
            <a:ext cx="2362570" cy="400110"/>
          </a:xfrm>
          <a:prstGeom prst="rect">
            <a:avLst/>
          </a:prstGeom>
          <a:solidFill>
            <a:schemeClr val="accent1"/>
          </a:solidFill>
        </p:spPr>
        <p:txBody>
          <a:bodyPr wrap="none" rtlCol="0">
            <a:spAutoFit/>
          </a:bodyPr>
          <a:lstStyle/>
          <a:p>
            <a:r>
              <a:rPr lang="en-US" sz="2000" dirty="0"/>
              <a:t>Written 450 BC Circa</a:t>
            </a:r>
          </a:p>
        </p:txBody>
      </p:sp>
    </p:spTree>
    <p:extLst>
      <p:ext uri="{BB962C8B-B14F-4D97-AF65-F5344CB8AC3E}">
        <p14:creationId xmlns:p14="http://schemas.microsoft.com/office/powerpoint/2010/main" val="390293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1696366189"/>
              </p:ext>
            </p:extLst>
          </p:nvPr>
        </p:nvGraphicFramePr>
        <p:xfrm>
          <a:off x="0" y="1"/>
          <a:ext cx="9212267" cy="685911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50661">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80969">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50661">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12508">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50661">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50661">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48096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54473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64096">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392448">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the fall of Judah to</a:t>
                      </a:r>
                      <a:r>
                        <a:rPr lang="en-US" sz="1300" b="1" baseline="0" dirty="0"/>
                        <a:t> the return</a:t>
                      </a:r>
                      <a:endParaRPr lang="en-US" sz="1300" b="1" dirty="0"/>
                    </a:p>
                  </a:txBody>
                  <a:tcPr marL="68580" marR="68580" marT="34290" marB="34290"/>
                </a:tc>
                <a:tc>
                  <a:txBody>
                    <a:bodyPr/>
                    <a:lstStyle/>
                    <a:p>
                      <a:r>
                        <a:rPr lang="en-US" sz="1300" b="1" dirty="0"/>
                        <a:t>2 Ki. 25-8- 21;</a:t>
                      </a:r>
                      <a:r>
                        <a:rPr lang="en-US" sz="1300" b="1" baseline="0" dirty="0"/>
                        <a:t> Dan. 1-6</a:t>
                      </a:r>
                      <a:endParaRPr lang="en-US" sz="1300" b="1" dirty="0"/>
                    </a:p>
                  </a:txBody>
                  <a:tcPr marL="68580" marR="68580" marT="34290" marB="34290"/>
                </a:tc>
                <a:tc>
                  <a:txBody>
                    <a:bodyPr/>
                    <a:lstStyle/>
                    <a:p>
                      <a:pPr algn="ctr"/>
                      <a:r>
                        <a:rPr lang="en-US" sz="1300" b="1" dirty="0"/>
                        <a:t>70</a:t>
                      </a:r>
                    </a:p>
                  </a:txBody>
                  <a:tcPr marL="68580" marR="68580" marT="34290" marB="34290"/>
                </a:tc>
                <a:tc>
                  <a:txBody>
                    <a:bodyPr/>
                    <a:lstStyle/>
                    <a:p>
                      <a:r>
                        <a:rPr lang="en-US" sz="1300" b="1"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rgbClr val="FFFF00"/>
                    </a:solidFill>
                  </a:tcPr>
                </a:tc>
                <a:tc>
                  <a:txBody>
                    <a:bodyPr/>
                    <a:lstStyle/>
                    <a:p>
                      <a:r>
                        <a:rPr lang="en-US" sz="1300" b="1" dirty="0"/>
                        <a:t>Ezra, Nehemiah</a:t>
                      </a:r>
                    </a:p>
                  </a:txBody>
                  <a:tcPr marL="68580" marR="68580" marT="34290" marB="34290">
                    <a:solidFill>
                      <a:srgbClr val="FFFF00"/>
                    </a:solidFill>
                  </a:tcPr>
                </a:tc>
                <a:tc>
                  <a:txBody>
                    <a:bodyPr/>
                    <a:lstStyle/>
                    <a:p>
                      <a:pPr algn="ctr"/>
                      <a:r>
                        <a:rPr lang="en-US" sz="1300" b="1" dirty="0"/>
                        <a:t>92</a:t>
                      </a:r>
                    </a:p>
                  </a:txBody>
                  <a:tcPr marL="68580" marR="68580" marT="34290" marB="34290">
                    <a:solidFill>
                      <a:srgbClr val="FFFF00"/>
                    </a:solidFill>
                  </a:tcPr>
                </a:tc>
                <a:tc>
                  <a:txBody>
                    <a:bodyPr/>
                    <a:lstStyle/>
                    <a:p>
                      <a:r>
                        <a:rPr lang="en-US" sz="1300" b="1" dirty="0"/>
                        <a:t>Ezra</a:t>
                      </a:r>
                    </a:p>
                  </a:txBody>
                  <a:tcPr marL="68580" marR="68580" marT="34290" marB="34290">
                    <a:solidFill>
                      <a:srgbClr val="FFFF00"/>
                    </a:solidFill>
                  </a:tcPr>
                </a:tc>
                <a:extLst>
                  <a:ext uri="{0D108BD9-81ED-4DB2-BD59-A6C34878D82A}">
                    <a16:rowId xmlns:a16="http://schemas.microsoft.com/office/drawing/2014/main" val="10012"/>
                  </a:ext>
                </a:extLst>
              </a:tr>
              <a:tr h="555140">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tc>
                <a:tc>
                  <a:txBody>
                    <a:bodyPr/>
                    <a:lstStyle/>
                    <a:p>
                      <a:r>
                        <a:rPr lang="en-US" sz="1300" b="1" dirty="0"/>
                        <a:t>None</a:t>
                      </a:r>
                    </a:p>
                  </a:txBody>
                  <a:tcPr marL="68580" marR="68580" marT="34290" marB="34290"/>
                </a:tc>
                <a:tc>
                  <a:txBody>
                    <a:bodyPr/>
                    <a:lstStyle/>
                    <a:p>
                      <a:pPr algn="ctr"/>
                      <a:r>
                        <a:rPr lang="en-US" sz="1300" b="1" dirty="0"/>
                        <a:t>400</a:t>
                      </a:r>
                    </a:p>
                  </a:txBody>
                  <a:tcPr marL="68580" marR="68580" marT="34290" marB="34290"/>
                </a:tc>
                <a:tc>
                  <a:txBody>
                    <a:bodyPr/>
                    <a:lstStyle/>
                    <a:p>
                      <a:r>
                        <a:rPr lang="en-US" sz="1300" b="1" dirty="0"/>
                        <a:t>Judas Maccabe</a:t>
                      </a:r>
                    </a:p>
                  </a:txBody>
                  <a:tcPr marL="68580" marR="68580" marT="34290" marB="34290"/>
                </a:tc>
                <a:extLst>
                  <a:ext uri="{0D108BD9-81ED-4DB2-BD59-A6C34878D82A}">
                    <a16:rowId xmlns:a16="http://schemas.microsoft.com/office/drawing/2014/main" val="10013"/>
                  </a:ext>
                </a:extLst>
              </a:tr>
              <a:tr h="350661">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birth of Jesus to ascension</a:t>
                      </a:r>
                    </a:p>
                  </a:txBody>
                  <a:tcPr marL="68580" marR="68580" marT="34290" marB="34290"/>
                </a:tc>
                <a:tc>
                  <a:txBody>
                    <a:bodyPr/>
                    <a:lstStyle/>
                    <a:p>
                      <a:r>
                        <a:rPr lang="en-US" sz="1300" b="1" dirty="0"/>
                        <a:t>Mt-Jhn 21; Acts1</a:t>
                      </a:r>
                    </a:p>
                  </a:txBody>
                  <a:tcPr marL="68580" marR="68580" marT="34290" marB="34290"/>
                </a:tc>
                <a:tc>
                  <a:txBody>
                    <a:bodyPr/>
                    <a:lstStyle/>
                    <a:p>
                      <a:pPr algn="ctr"/>
                      <a:r>
                        <a:rPr lang="en-US" sz="1300" b="1" dirty="0"/>
                        <a:t>34</a:t>
                      </a:r>
                    </a:p>
                  </a:txBody>
                  <a:tcPr marL="68580" marR="68580" marT="34290" marB="34290"/>
                </a:tc>
                <a:tc>
                  <a:txBody>
                    <a:bodyPr/>
                    <a:lstStyle/>
                    <a:p>
                      <a:r>
                        <a:rPr lang="en-US" sz="1300" b="1"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ascension to death of Paul (96 AD approx.)</a:t>
                      </a:r>
                    </a:p>
                  </a:txBody>
                  <a:tcPr marL="68580" marR="68580" marT="34290" marB="34290"/>
                </a:tc>
                <a:tc>
                  <a:txBody>
                    <a:bodyPr/>
                    <a:lstStyle/>
                    <a:p>
                      <a:r>
                        <a:rPr lang="en-US" sz="1300" b="1" dirty="0"/>
                        <a:t>Acts 2-Revelation</a:t>
                      </a:r>
                    </a:p>
                  </a:txBody>
                  <a:tcPr marL="68580" marR="68580" marT="34290" marB="34290"/>
                </a:tc>
                <a:tc>
                  <a:txBody>
                    <a:bodyPr/>
                    <a:lstStyle/>
                    <a:p>
                      <a:pPr algn="ctr"/>
                      <a:r>
                        <a:rPr lang="en-US" sz="1300" b="1" dirty="0"/>
                        <a:t>70</a:t>
                      </a:r>
                    </a:p>
                  </a:txBody>
                  <a:tcPr marL="68580" marR="68580" marT="34290" marB="34290"/>
                </a:tc>
                <a:tc>
                  <a:txBody>
                    <a:bodyPr/>
                    <a:lstStyle/>
                    <a:p>
                      <a:r>
                        <a:rPr lang="en-US" sz="1300" b="1"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162263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B181B69-B293-4448-991E-6AF419D4D7D8}"/>
              </a:ext>
            </a:extLst>
          </p:cNvPr>
          <p:cNvSpPr>
            <a:spLocks noGrp="1" noChangeArrowheads="1"/>
          </p:cNvSpPr>
          <p:nvPr>
            <p:ph type="title" idx="4294967295"/>
          </p:nvPr>
        </p:nvSpPr>
        <p:spPr>
          <a:xfrm>
            <a:off x="0" y="155575"/>
            <a:ext cx="8229600" cy="1252538"/>
          </a:xfrm>
        </p:spPr>
        <p:txBody>
          <a:bodyPr/>
          <a:lstStyle/>
          <a:p>
            <a:r>
              <a:rPr lang="en-US" altLang="en-US" sz="3200" dirty="0">
                <a:solidFill>
                  <a:schemeClr val="bg1"/>
                </a:solidFill>
              </a:rPr>
              <a:t> </a:t>
            </a:r>
            <a:br>
              <a:rPr lang="en-US" altLang="en-US" sz="3200" dirty="0">
                <a:solidFill>
                  <a:schemeClr val="bg1"/>
                </a:solidFill>
              </a:rPr>
            </a:br>
            <a:endParaRPr lang="en-US" altLang="en-US" sz="3200" dirty="0">
              <a:solidFill>
                <a:schemeClr val="bg1"/>
              </a:solidFill>
            </a:endParaRPr>
          </a:p>
        </p:txBody>
      </p:sp>
      <p:sp>
        <p:nvSpPr>
          <p:cNvPr id="4" name="Rectangle 3">
            <a:extLst>
              <a:ext uri="{FF2B5EF4-FFF2-40B4-BE49-F238E27FC236}">
                <a16:creationId xmlns:a16="http://schemas.microsoft.com/office/drawing/2014/main" id="{ABCBE68A-554B-F74B-B496-D1FEC0009FC2}"/>
              </a:ext>
            </a:extLst>
          </p:cNvPr>
          <p:cNvSpPr txBox="1">
            <a:spLocks noChangeArrowheads="1"/>
          </p:cNvSpPr>
          <p:nvPr/>
        </p:nvSpPr>
        <p:spPr>
          <a:xfrm>
            <a:off x="304800" y="161432"/>
            <a:ext cx="8629649" cy="2276968"/>
          </a:xfrm>
          <a:prstGeom prst="rect">
            <a:avLst/>
          </a:prstGeom>
          <a:solidFill>
            <a:schemeClr val="accent1"/>
          </a:solidFill>
          <a:ln w="76200">
            <a:solidFill>
              <a:schemeClr val="tx1"/>
            </a:solidFill>
            <a:miter lim="800000"/>
            <a:headEnd/>
            <a:tailEnd/>
          </a:ln>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altLang="en-US" sz="2400" dirty="0"/>
              <a:t>18 “And all the vessels of the house of God, great and small, and the treasures of the house of the LORD, and the treasures of the king and of his princes, all these he brought to Babylon. 19 And they burned the </a:t>
            </a:r>
            <a:r>
              <a:rPr lang="en-US" altLang="en-US" sz="2400" b="1" dirty="0"/>
              <a:t>house of God </a:t>
            </a:r>
            <a:r>
              <a:rPr lang="en-US" altLang="en-US" sz="2400" dirty="0"/>
              <a:t>and broke down the </a:t>
            </a:r>
            <a:r>
              <a:rPr lang="en-US" altLang="en-US" sz="2400" b="1" dirty="0"/>
              <a:t>wall of Jerusalem</a:t>
            </a:r>
            <a:r>
              <a:rPr lang="en-US" altLang="en-US" sz="2400" dirty="0"/>
              <a:t> and burned all its palaces with fire and destroyed all its precious vessels” (2 Chr. 36:18-19)</a:t>
            </a:r>
          </a:p>
        </p:txBody>
      </p:sp>
      <p:cxnSp>
        <p:nvCxnSpPr>
          <p:cNvPr id="3" name="Straight Arrow Connector 2">
            <a:extLst>
              <a:ext uri="{FF2B5EF4-FFF2-40B4-BE49-F238E27FC236}">
                <a16:creationId xmlns:a16="http://schemas.microsoft.com/office/drawing/2014/main" id="{AE7E5345-A8C2-0F44-BDC0-321EE0ECFC07}"/>
              </a:ext>
            </a:extLst>
          </p:cNvPr>
          <p:cNvCxnSpPr/>
          <p:nvPr/>
        </p:nvCxnSpPr>
        <p:spPr>
          <a:xfrm>
            <a:off x="3200400" y="1600200"/>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A63F596B-656A-8E44-B83D-D230900E54A7}"/>
              </a:ext>
            </a:extLst>
          </p:cNvPr>
          <p:cNvCxnSpPr>
            <a:cxnSpLocks/>
          </p:cNvCxnSpPr>
          <p:nvPr/>
        </p:nvCxnSpPr>
        <p:spPr>
          <a:xfrm flipH="1">
            <a:off x="1770326" y="1600200"/>
            <a:ext cx="1267795" cy="3180472"/>
          </a:xfrm>
          <a:prstGeom prst="straightConnector1">
            <a:avLst/>
          </a:prstGeom>
          <a:ln w="762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2B91D7F-0A90-5D43-AF5D-155FCEF22288}"/>
              </a:ext>
            </a:extLst>
          </p:cNvPr>
          <p:cNvSpPr txBox="1"/>
          <p:nvPr/>
        </p:nvSpPr>
        <p:spPr>
          <a:xfrm>
            <a:off x="1103048" y="4682466"/>
            <a:ext cx="2667000" cy="461665"/>
          </a:xfrm>
          <a:prstGeom prst="rect">
            <a:avLst/>
          </a:prstGeom>
          <a:noFill/>
        </p:spPr>
        <p:txBody>
          <a:bodyPr wrap="square" rtlCol="0">
            <a:spAutoFit/>
          </a:bodyPr>
          <a:lstStyle/>
          <a:p>
            <a:r>
              <a:rPr lang="en-US" sz="2400" b="1" dirty="0"/>
              <a:t>Ezra (Ezra 1:1-4)</a:t>
            </a:r>
          </a:p>
        </p:txBody>
      </p:sp>
      <p:cxnSp>
        <p:nvCxnSpPr>
          <p:cNvPr id="10" name="Straight Arrow Connector 9">
            <a:extLst>
              <a:ext uri="{FF2B5EF4-FFF2-40B4-BE49-F238E27FC236}">
                <a16:creationId xmlns:a16="http://schemas.microsoft.com/office/drawing/2014/main" id="{7850B64C-788F-8949-9D22-8C152DE90A51}"/>
              </a:ext>
            </a:extLst>
          </p:cNvPr>
          <p:cNvCxnSpPr>
            <a:cxnSpLocks/>
          </p:cNvCxnSpPr>
          <p:nvPr/>
        </p:nvCxnSpPr>
        <p:spPr>
          <a:xfrm flipH="1">
            <a:off x="6293116" y="1600200"/>
            <a:ext cx="1250684" cy="3186112"/>
          </a:xfrm>
          <a:prstGeom prst="straightConnector1">
            <a:avLst/>
          </a:prstGeom>
          <a:ln w="762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61AF5AC-0FA0-A34D-A53B-E3C8C19FB2FD}"/>
              </a:ext>
            </a:extLst>
          </p:cNvPr>
          <p:cNvSpPr txBox="1"/>
          <p:nvPr/>
        </p:nvSpPr>
        <p:spPr>
          <a:xfrm>
            <a:off x="5160697" y="4652874"/>
            <a:ext cx="3113790" cy="461665"/>
          </a:xfrm>
          <a:prstGeom prst="rect">
            <a:avLst/>
          </a:prstGeom>
          <a:noFill/>
        </p:spPr>
        <p:txBody>
          <a:bodyPr wrap="square" rtlCol="0">
            <a:spAutoFit/>
          </a:bodyPr>
          <a:lstStyle/>
          <a:p>
            <a:r>
              <a:rPr lang="en-US" sz="2400" b="1" dirty="0"/>
              <a:t>Nehemiah (Neh. 2:6)</a:t>
            </a:r>
          </a:p>
        </p:txBody>
      </p:sp>
      <p:sp>
        <p:nvSpPr>
          <p:cNvPr id="19" name="TextBox 18">
            <a:extLst>
              <a:ext uri="{FF2B5EF4-FFF2-40B4-BE49-F238E27FC236}">
                <a16:creationId xmlns:a16="http://schemas.microsoft.com/office/drawing/2014/main" id="{0558D439-D971-044E-891A-B9C2BDD510C3}"/>
              </a:ext>
            </a:extLst>
          </p:cNvPr>
          <p:cNvSpPr txBox="1"/>
          <p:nvPr/>
        </p:nvSpPr>
        <p:spPr>
          <a:xfrm>
            <a:off x="419100" y="5209590"/>
            <a:ext cx="8305799" cy="1569660"/>
          </a:xfrm>
          <a:prstGeom prst="rect">
            <a:avLst/>
          </a:prstGeom>
          <a:solidFill>
            <a:schemeClr val="tx1"/>
          </a:solidFill>
          <a:ln w="57150">
            <a:solidFill>
              <a:schemeClr val="accent1"/>
            </a:solidFill>
          </a:ln>
        </p:spPr>
        <p:txBody>
          <a:bodyPr wrap="square" rtlCol="0">
            <a:spAutoFit/>
          </a:bodyPr>
          <a:lstStyle/>
          <a:p>
            <a:r>
              <a:rPr lang="en-US" sz="2400" dirty="0">
                <a:solidFill>
                  <a:schemeClr val="bg1"/>
                </a:solidFill>
              </a:rPr>
              <a:t>“To fulfil the word of the LORD by the mouth of Jeremiah, until the land had enjoyed her sabbaths: for as long as she lay desolate she kept sabbath, to fulfil threescore and ten years…” (2 Chr. 36:21,22; Jer. 25:11)</a:t>
            </a:r>
          </a:p>
        </p:txBody>
      </p:sp>
      <p:sp>
        <p:nvSpPr>
          <p:cNvPr id="17" name="TextBox 16">
            <a:extLst>
              <a:ext uri="{FF2B5EF4-FFF2-40B4-BE49-F238E27FC236}">
                <a16:creationId xmlns:a16="http://schemas.microsoft.com/office/drawing/2014/main" id="{B5072099-0B1D-6942-A58D-FC6CD890E738}"/>
              </a:ext>
            </a:extLst>
          </p:cNvPr>
          <p:cNvSpPr txBox="1"/>
          <p:nvPr/>
        </p:nvSpPr>
        <p:spPr>
          <a:xfrm>
            <a:off x="4984485" y="2945636"/>
            <a:ext cx="3740415" cy="1200329"/>
          </a:xfrm>
          <a:prstGeom prst="rect">
            <a:avLst/>
          </a:prstGeom>
          <a:noFill/>
          <a:ln w="76200">
            <a:solidFill>
              <a:schemeClr val="accent1"/>
            </a:solidFill>
          </a:ln>
        </p:spPr>
        <p:txBody>
          <a:bodyPr wrap="square" rtlCol="0">
            <a:spAutoFit/>
          </a:bodyPr>
          <a:lstStyle/>
          <a:p>
            <a:r>
              <a:rPr lang="en-US" sz="2400" dirty="0"/>
              <a:t>“…So it pleased the king to send me when I had given him a time”</a:t>
            </a:r>
          </a:p>
        </p:txBody>
      </p:sp>
      <p:sp>
        <p:nvSpPr>
          <p:cNvPr id="21" name="TextBox 20">
            <a:extLst>
              <a:ext uri="{FF2B5EF4-FFF2-40B4-BE49-F238E27FC236}">
                <a16:creationId xmlns:a16="http://schemas.microsoft.com/office/drawing/2014/main" id="{1B9E34A4-2955-794B-8479-814D9E2E9625}"/>
              </a:ext>
            </a:extLst>
          </p:cNvPr>
          <p:cNvSpPr txBox="1"/>
          <p:nvPr/>
        </p:nvSpPr>
        <p:spPr>
          <a:xfrm>
            <a:off x="664541" y="2659143"/>
            <a:ext cx="3894140" cy="1938992"/>
          </a:xfrm>
          <a:prstGeom prst="rect">
            <a:avLst/>
          </a:prstGeom>
          <a:noFill/>
          <a:ln w="76200">
            <a:solidFill>
              <a:schemeClr val="accent1"/>
            </a:solidFill>
          </a:ln>
        </p:spPr>
        <p:txBody>
          <a:bodyPr wrap="square" rtlCol="0">
            <a:spAutoFit/>
          </a:bodyPr>
          <a:lstStyle/>
          <a:p>
            <a:r>
              <a:rPr lang="en-US" sz="2400" dirty="0"/>
              <a:t>“the Lord stirred up the spirit of Cyrus king of Persia, so that he made a proclamation throughout all his kingdom and also put it in writing”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12" grpId="0"/>
      <p:bldP spid="19" grpId="0" animBg="1"/>
      <p:bldP spid="17"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B181B69-B293-4448-991E-6AF419D4D7D8}"/>
              </a:ext>
            </a:extLst>
          </p:cNvPr>
          <p:cNvSpPr>
            <a:spLocks noGrp="1" noChangeArrowheads="1"/>
          </p:cNvSpPr>
          <p:nvPr>
            <p:ph type="title" idx="4294967295"/>
          </p:nvPr>
        </p:nvSpPr>
        <p:spPr>
          <a:xfrm>
            <a:off x="0" y="155575"/>
            <a:ext cx="8229600" cy="1252538"/>
          </a:xfrm>
        </p:spPr>
        <p:txBody>
          <a:bodyPr/>
          <a:lstStyle/>
          <a:p>
            <a:r>
              <a:rPr lang="en-US" altLang="en-US" sz="3200" dirty="0">
                <a:solidFill>
                  <a:schemeClr val="bg1"/>
                </a:solidFill>
              </a:rPr>
              <a:t> </a:t>
            </a:r>
            <a:br>
              <a:rPr lang="en-US" altLang="en-US" sz="3200" dirty="0">
                <a:solidFill>
                  <a:schemeClr val="bg1"/>
                </a:solidFill>
              </a:rPr>
            </a:br>
            <a:endParaRPr lang="en-US" altLang="en-US" sz="3200" dirty="0">
              <a:solidFill>
                <a:schemeClr val="bg1"/>
              </a:solidFill>
            </a:endParaRPr>
          </a:p>
        </p:txBody>
      </p:sp>
      <p:sp>
        <p:nvSpPr>
          <p:cNvPr id="4" name="Rectangle 3">
            <a:extLst>
              <a:ext uri="{FF2B5EF4-FFF2-40B4-BE49-F238E27FC236}">
                <a16:creationId xmlns:a16="http://schemas.microsoft.com/office/drawing/2014/main" id="{ABCBE68A-554B-F74B-B496-D1FEC0009FC2}"/>
              </a:ext>
            </a:extLst>
          </p:cNvPr>
          <p:cNvSpPr txBox="1">
            <a:spLocks noChangeArrowheads="1"/>
          </p:cNvSpPr>
          <p:nvPr/>
        </p:nvSpPr>
        <p:spPr>
          <a:xfrm>
            <a:off x="304800" y="161432"/>
            <a:ext cx="8629649" cy="2276968"/>
          </a:xfrm>
          <a:prstGeom prst="rect">
            <a:avLst/>
          </a:prstGeom>
          <a:solidFill>
            <a:schemeClr val="accent1"/>
          </a:solidFill>
          <a:ln w="76200">
            <a:solidFill>
              <a:schemeClr val="tx1"/>
            </a:solidFill>
            <a:miter lim="800000"/>
            <a:headEnd/>
            <a:tailEnd/>
          </a:ln>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altLang="en-US" sz="2400" dirty="0"/>
              <a:t>18 “And all the vessels of the house of God, great and small, and the treasures of the house of the LORD, and the treasures of the king and of his princes, all these he brought to Babylon. 19 And they burned the </a:t>
            </a:r>
            <a:r>
              <a:rPr lang="en-US" altLang="en-US" sz="2400" b="1" dirty="0"/>
              <a:t>house of God </a:t>
            </a:r>
            <a:r>
              <a:rPr lang="en-US" altLang="en-US" sz="2400" dirty="0"/>
              <a:t>and broke down the </a:t>
            </a:r>
            <a:r>
              <a:rPr lang="en-US" altLang="en-US" sz="2400" b="1" dirty="0"/>
              <a:t>wall of Jerusalem</a:t>
            </a:r>
            <a:r>
              <a:rPr lang="en-US" altLang="en-US" sz="2400" dirty="0"/>
              <a:t> and burned all its palaces with fire and destroyed all its precious vessels” (2 Chr. 36:18-19)</a:t>
            </a:r>
          </a:p>
        </p:txBody>
      </p:sp>
      <p:cxnSp>
        <p:nvCxnSpPr>
          <p:cNvPr id="3" name="Straight Arrow Connector 2">
            <a:extLst>
              <a:ext uri="{FF2B5EF4-FFF2-40B4-BE49-F238E27FC236}">
                <a16:creationId xmlns:a16="http://schemas.microsoft.com/office/drawing/2014/main" id="{AE7E5345-A8C2-0F44-BDC0-321EE0ECFC07}"/>
              </a:ext>
            </a:extLst>
          </p:cNvPr>
          <p:cNvCxnSpPr/>
          <p:nvPr/>
        </p:nvCxnSpPr>
        <p:spPr>
          <a:xfrm>
            <a:off x="3200400" y="1600200"/>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A63F596B-656A-8E44-B83D-D230900E54A7}"/>
              </a:ext>
            </a:extLst>
          </p:cNvPr>
          <p:cNvCxnSpPr>
            <a:cxnSpLocks/>
          </p:cNvCxnSpPr>
          <p:nvPr/>
        </p:nvCxnSpPr>
        <p:spPr>
          <a:xfrm flipH="1">
            <a:off x="1770326" y="1600200"/>
            <a:ext cx="1267795" cy="3180472"/>
          </a:xfrm>
          <a:prstGeom prst="straightConnector1">
            <a:avLst/>
          </a:prstGeom>
          <a:ln w="762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2B91D7F-0A90-5D43-AF5D-155FCEF22288}"/>
              </a:ext>
            </a:extLst>
          </p:cNvPr>
          <p:cNvSpPr txBox="1"/>
          <p:nvPr/>
        </p:nvSpPr>
        <p:spPr>
          <a:xfrm>
            <a:off x="1103048" y="4682466"/>
            <a:ext cx="2667000" cy="461665"/>
          </a:xfrm>
          <a:prstGeom prst="rect">
            <a:avLst/>
          </a:prstGeom>
          <a:noFill/>
        </p:spPr>
        <p:txBody>
          <a:bodyPr wrap="square" rtlCol="0">
            <a:spAutoFit/>
          </a:bodyPr>
          <a:lstStyle/>
          <a:p>
            <a:r>
              <a:rPr lang="en-US" sz="2400" b="1" dirty="0"/>
              <a:t>Ezra (Ezra 1:1-4)</a:t>
            </a:r>
          </a:p>
        </p:txBody>
      </p:sp>
      <p:cxnSp>
        <p:nvCxnSpPr>
          <p:cNvPr id="10" name="Straight Arrow Connector 9">
            <a:extLst>
              <a:ext uri="{FF2B5EF4-FFF2-40B4-BE49-F238E27FC236}">
                <a16:creationId xmlns:a16="http://schemas.microsoft.com/office/drawing/2014/main" id="{7850B64C-788F-8949-9D22-8C152DE90A51}"/>
              </a:ext>
            </a:extLst>
          </p:cNvPr>
          <p:cNvCxnSpPr>
            <a:cxnSpLocks/>
          </p:cNvCxnSpPr>
          <p:nvPr/>
        </p:nvCxnSpPr>
        <p:spPr>
          <a:xfrm flipH="1">
            <a:off x="6293116" y="1600200"/>
            <a:ext cx="1250684" cy="3186112"/>
          </a:xfrm>
          <a:prstGeom prst="straightConnector1">
            <a:avLst/>
          </a:prstGeom>
          <a:ln w="762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61AF5AC-0FA0-A34D-A53B-E3C8C19FB2FD}"/>
              </a:ext>
            </a:extLst>
          </p:cNvPr>
          <p:cNvSpPr txBox="1"/>
          <p:nvPr/>
        </p:nvSpPr>
        <p:spPr>
          <a:xfrm>
            <a:off x="5160697" y="4652874"/>
            <a:ext cx="3113790" cy="461665"/>
          </a:xfrm>
          <a:prstGeom prst="rect">
            <a:avLst/>
          </a:prstGeom>
          <a:noFill/>
        </p:spPr>
        <p:txBody>
          <a:bodyPr wrap="square" rtlCol="0">
            <a:spAutoFit/>
          </a:bodyPr>
          <a:lstStyle/>
          <a:p>
            <a:r>
              <a:rPr lang="en-US" sz="2400" b="1" dirty="0"/>
              <a:t>Nehemiah (Neh. 2:6)</a:t>
            </a:r>
          </a:p>
        </p:txBody>
      </p:sp>
      <p:sp>
        <p:nvSpPr>
          <p:cNvPr id="19" name="TextBox 18">
            <a:extLst>
              <a:ext uri="{FF2B5EF4-FFF2-40B4-BE49-F238E27FC236}">
                <a16:creationId xmlns:a16="http://schemas.microsoft.com/office/drawing/2014/main" id="{0558D439-D971-044E-891A-B9C2BDD510C3}"/>
              </a:ext>
            </a:extLst>
          </p:cNvPr>
          <p:cNvSpPr txBox="1"/>
          <p:nvPr/>
        </p:nvSpPr>
        <p:spPr>
          <a:xfrm>
            <a:off x="419100" y="5209590"/>
            <a:ext cx="8305799" cy="1569660"/>
          </a:xfrm>
          <a:prstGeom prst="rect">
            <a:avLst/>
          </a:prstGeom>
          <a:solidFill>
            <a:schemeClr val="tx1"/>
          </a:solidFill>
          <a:ln w="57150">
            <a:solidFill>
              <a:schemeClr val="accent1"/>
            </a:solidFill>
          </a:ln>
        </p:spPr>
        <p:txBody>
          <a:bodyPr wrap="square" rtlCol="0">
            <a:spAutoFit/>
          </a:bodyPr>
          <a:lstStyle/>
          <a:p>
            <a:r>
              <a:rPr lang="en-US" sz="2400" dirty="0">
                <a:solidFill>
                  <a:schemeClr val="bg1"/>
                </a:solidFill>
              </a:rPr>
              <a:t>“To fulfil the word of the LORD by the mouth of Jeremiah, until the land had enjoyed her sabbaths: for as long as she lay desolate she kept sabbath, to fulfil threescore and ten years…” (2 Chr. 36:21,22; Jer. 25:11)</a:t>
            </a:r>
          </a:p>
        </p:txBody>
      </p:sp>
      <p:sp>
        <p:nvSpPr>
          <p:cNvPr id="17" name="TextBox 16">
            <a:extLst>
              <a:ext uri="{FF2B5EF4-FFF2-40B4-BE49-F238E27FC236}">
                <a16:creationId xmlns:a16="http://schemas.microsoft.com/office/drawing/2014/main" id="{B5072099-0B1D-6942-A58D-FC6CD890E738}"/>
              </a:ext>
            </a:extLst>
          </p:cNvPr>
          <p:cNvSpPr txBox="1"/>
          <p:nvPr/>
        </p:nvSpPr>
        <p:spPr>
          <a:xfrm>
            <a:off x="4984485" y="2945636"/>
            <a:ext cx="3740415" cy="1200329"/>
          </a:xfrm>
          <a:prstGeom prst="rect">
            <a:avLst/>
          </a:prstGeom>
          <a:noFill/>
          <a:ln w="76200">
            <a:solidFill>
              <a:schemeClr val="accent1"/>
            </a:solidFill>
          </a:ln>
        </p:spPr>
        <p:txBody>
          <a:bodyPr wrap="square" rtlCol="0">
            <a:spAutoFit/>
          </a:bodyPr>
          <a:lstStyle/>
          <a:p>
            <a:r>
              <a:rPr lang="en-US" sz="2400" dirty="0"/>
              <a:t>“…So it pleased the king to send me when I had given him a time”</a:t>
            </a:r>
          </a:p>
        </p:txBody>
      </p:sp>
      <p:sp>
        <p:nvSpPr>
          <p:cNvPr id="21" name="TextBox 20">
            <a:extLst>
              <a:ext uri="{FF2B5EF4-FFF2-40B4-BE49-F238E27FC236}">
                <a16:creationId xmlns:a16="http://schemas.microsoft.com/office/drawing/2014/main" id="{1B9E34A4-2955-794B-8479-814D9E2E9625}"/>
              </a:ext>
            </a:extLst>
          </p:cNvPr>
          <p:cNvSpPr txBox="1"/>
          <p:nvPr/>
        </p:nvSpPr>
        <p:spPr>
          <a:xfrm>
            <a:off x="664541" y="2659143"/>
            <a:ext cx="3894140" cy="1938992"/>
          </a:xfrm>
          <a:prstGeom prst="rect">
            <a:avLst/>
          </a:prstGeom>
          <a:noFill/>
          <a:ln w="76200">
            <a:solidFill>
              <a:schemeClr val="accent1"/>
            </a:solidFill>
          </a:ln>
        </p:spPr>
        <p:txBody>
          <a:bodyPr wrap="square" rtlCol="0">
            <a:spAutoFit/>
          </a:bodyPr>
          <a:lstStyle/>
          <a:p>
            <a:r>
              <a:rPr lang="en-US" sz="2400" dirty="0"/>
              <a:t>“the Lord stirred up the spirit of Cyrus king of Persia, so that he made a proclamation throughout all his kingdom and also put it in writing”</a:t>
            </a:r>
          </a:p>
        </p:txBody>
      </p:sp>
      <p:sp>
        <p:nvSpPr>
          <p:cNvPr id="2" name="TextBox 1">
            <a:extLst>
              <a:ext uri="{FF2B5EF4-FFF2-40B4-BE49-F238E27FC236}">
                <a16:creationId xmlns:a16="http://schemas.microsoft.com/office/drawing/2014/main" id="{F5F429C9-491B-A84C-9988-88881FEF42EA}"/>
              </a:ext>
            </a:extLst>
          </p:cNvPr>
          <p:cNvSpPr txBox="1"/>
          <p:nvPr/>
        </p:nvSpPr>
        <p:spPr>
          <a:xfrm>
            <a:off x="3138044" y="2782504"/>
            <a:ext cx="2841274" cy="1200329"/>
          </a:xfrm>
          <a:prstGeom prst="rect">
            <a:avLst/>
          </a:prstGeom>
          <a:solidFill>
            <a:srgbClr val="FFFF00"/>
          </a:solidFill>
          <a:ln w="76200">
            <a:solidFill>
              <a:schemeClr val="tx1"/>
            </a:solidFill>
          </a:ln>
        </p:spPr>
        <p:txBody>
          <a:bodyPr wrap="square" rtlCol="0">
            <a:spAutoFit/>
          </a:bodyPr>
          <a:lstStyle/>
          <a:p>
            <a:r>
              <a:rPr lang="en-US" sz="3600" b="1" dirty="0"/>
              <a:t>God keeps His promises</a:t>
            </a:r>
          </a:p>
        </p:txBody>
      </p:sp>
      <p:cxnSp>
        <p:nvCxnSpPr>
          <p:cNvPr id="8" name="Straight Arrow Connector 7">
            <a:extLst>
              <a:ext uri="{FF2B5EF4-FFF2-40B4-BE49-F238E27FC236}">
                <a16:creationId xmlns:a16="http://schemas.microsoft.com/office/drawing/2014/main" id="{7A6A6590-F3FC-8F48-9837-A3D65E6B7BB3}"/>
              </a:ext>
            </a:extLst>
          </p:cNvPr>
          <p:cNvCxnSpPr>
            <a:cxnSpLocks/>
          </p:cNvCxnSpPr>
          <p:nvPr/>
        </p:nvCxnSpPr>
        <p:spPr>
          <a:xfrm flipV="1">
            <a:off x="1770326" y="3982833"/>
            <a:ext cx="1734874" cy="1226758"/>
          </a:xfrm>
          <a:prstGeom prst="straightConnector1">
            <a:avLst/>
          </a:prstGeom>
          <a:ln w="76200">
            <a:solidFill>
              <a:schemeClr val="tx1"/>
            </a:solidFill>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21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3EA35DDA-A1DD-234E-9006-61BD55C7AEA8}"/>
              </a:ext>
            </a:extLst>
          </p:cNvPr>
          <p:cNvGraphicFramePr>
            <a:graphicFrameLocks noGrp="1"/>
          </p:cNvGraphicFramePr>
          <p:nvPr>
            <p:ph idx="4294967295"/>
            <p:extLst>
              <p:ext uri="{D42A27DB-BD31-4B8C-83A1-F6EECF244321}">
                <p14:modId xmlns:p14="http://schemas.microsoft.com/office/powerpoint/2010/main" val="342923798"/>
              </p:ext>
            </p:extLst>
          </p:nvPr>
        </p:nvGraphicFramePr>
        <p:xfrm>
          <a:off x="0" y="0"/>
          <a:ext cx="9144004" cy="6872502"/>
        </p:xfrm>
        <a:graphic>
          <a:graphicData uri="http://schemas.openxmlformats.org/drawingml/2006/table">
            <a:tbl>
              <a:tblPr firstRow="1" bandRow="1">
                <a:tableStyleId>{073A0DAA-6AF3-43AB-8588-CEC1D06C72B9}</a:tableStyleId>
              </a:tblPr>
              <a:tblGrid>
                <a:gridCol w="2286001">
                  <a:extLst>
                    <a:ext uri="{9D8B030D-6E8A-4147-A177-3AD203B41FA5}">
                      <a16:colId xmlns:a16="http://schemas.microsoft.com/office/drawing/2014/main" val="1375601518"/>
                    </a:ext>
                  </a:extLst>
                </a:gridCol>
                <a:gridCol w="2286001">
                  <a:extLst>
                    <a:ext uri="{9D8B030D-6E8A-4147-A177-3AD203B41FA5}">
                      <a16:colId xmlns:a16="http://schemas.microsoft.com/office/drawing/2014/main" val="331624370"/>
                    </a:ext>
                  </a:extLst>
                </a:gridCol>
                <a:gridCol w="2286001">
                  <a:extLst>
                    <a:ext uri="{9D8B030D-6E8A-4147-A177-3AD203B41FA5}">
                      <a16:colId xmlns:a16="http://schemas.microsoft.com/office/drawing/2014/main" val="2583040356"/>
                    </a:ext>
                  </a:extLst>
                </a:gridCol>
                <a:gridCol w="2286001">
                  <a:extLst>
                    <a:ext uri="{9D8B030D-6E8A-4147-A177-3AD203B41FA5}">
                      <a16:colId xmlns:a16="http://schemas.microsoft.com/office/drawing/2014/main" val="2593560121"/>
                    </a:ext>
                  </a:extLst>
                </a:gridCol>
              </a:tblGrid>
              <a:tr h="434020">
                <a:tc>
                  <a:txBody>
                    <a:bodyPr/>
                    <a:lstStyle/>
                    <a:p>
                      <a:r>
                        <a:rPr lang="en-US" sz="2000" dirty="0"/>
                        <a:t>Return</a:t>
                      </a:r>
                    </a:p>
                  </a:txBody>
                  <a:tcPr/>
                </a:tc>
                <a:tc>
                  <a:txBody>
                    <a:bodyPr/>
                    <a:lstStyle/>
                    <a:p>
                      <a:r>
                        <a:rPr lang="en-US" sz="2000" dirty="0"/>
                        <a:t>First</a:t>
                      </a:r>
                    </a:p>
                  </a:txBody>
                  <a:tcPr/>
                </a:tc>
                <a:tc>
                  <a:txBody>
                    <a:bodyPr/>
                    <a:lstStyle/>
                    <a:p>
                      <a:r>
                        <a:rPr lang="en-US" sz="2000" dirty="0"/>
                        <a:t>Second</a:t>
                      </a:r>
                    </a:p>
                  </a:txBody>
                  <a:tcPr/>
                </a:tc>
                <a:tc>
                  <a:txBody>
                    <a:bodyPr/>
                    <a:lstStyle/>
                    <a:p>
                      <a:r>
                        <a:rPr lang="en-US" sz="2000" dirty="0"/>
                        <a:t>Third</a:t>
                      </a:r>
                    </a:p>
                  </a:txBody>
                  <a:tcPr/>
                </a:tc>
                <a:extLst>
                  <a:ext uri="{0D108BD9-81ED-4DB2-BD59-A6C34878D82A}">
                    <a16:rowId xmlns:a16="http://schemas.microsoft.com/office/drawing/2014/main" val="3803410574"/>
                  </a:ext>
                </a:extLst>
              </a:tr>
              <a:tr h="376150">
                <a:tc>
                  <a:txBody>
                    <a:bodyPr/>
                    <a:lstStyle/>
                    <a:p>
                      <a:r>
                        <a:rPr lang="en-US" sz="2000" b="1" dirty="0"/>
                        <a:t>Reference</a:t>
                      </a:r>
                    </a:p>
                  </a:txBody>
                  <a:tcPr>
                    <a:solidFill>
                      <a:schemeClr val="accent2">
                        <a:lumMod val="60000"/>
                        <a:lumOff val="40000"/>
                      </a:schemeClr>
                    </a:solidFill>
                  </a:tcPr>
                </a:tc>
                <a:tc>
                  <a:txBody>
                    <a:bodyPr/>
                    <a:lstStyle/>
                    <a:p>
                      <a:r>
                        <a:rPr lang="en-US" sz="1400" b="1" dirty="0"/>
                        <a:t>Ezra 1-6</a:t>
                      </a:r>
                    </a:p>
                  </a:txBody>
                  <a:tcPr/>
                </a:tc>
                <a:tc>
                  <a:txBody>
                    <a:bodyPr/>
                    <a:lstStyle/>
                    <a:p>
                      <a:r>
                        <a:rPr lang="en-US" sz="1400" b="1" dirty="0"/>
                        <a:t>Ezra 7-10</a:t>
                      </a:r>
                    </a:p>
                  </a:txBody>
                  <a:tcPr/>
                </a:tc>
                <a:tc>
                  <a:txBody>
                    <a:bodyPr/>
                    <a:lstStyle/>
                    <a:p>
                      <a:r>
                        <a:rPr lang="en-US" sz="1400" b="1" dirty="0"/>
                        <a:t>Nehemiah 1-13</a:t>
                      </a:r>
                    </a:p>
                  </a:txBody>
                  <a:tcPr/>
                </a:tc>
                <a:extLst>
                  <a:ext uri="{0D108BD9-81ED-4DB2-BD59-A6C34878D82A}">
                    <a16:rowId xmlns:a16="http://schemas.microsoft.com/office/drawing/2014/main" val="3538403670"/>
                  </a:ext>
                </a:extLst>
              </a:tr>
              <a:tr h="376150">
                <a:tc>
                  <a:txBody>
                    <a:bodyPr/>
                    <a:lstStyle/>
                    <a:p>
                      <a:r>
                        <a:rPr lang="en-US" sz="2000" b="1" dirty="0"/>
                        <a:t>Date</a:t>
                      </a:r>
                    </a:p>
                  </a:txBody>
                  <a:tcPr>
                    <a:solidFill>
                      <a:schemeClr val="accent2">
                        <a:lumMod val="60000"/>
                        <a:lumOff val="40000"/>
                      </a:schemeClr>
                    </a:solidFill>
                  </a:tcPr>
                </a:tc>
                <a:tc>
                  <a:txBody>
                    <a:bodyPr/>
                    <a:lstStyle/>
                    <a:p>
                      <a:r>
                        <a:rPr lang="en-US" sz="1400" b="1" dirty="0"/>
                        <a:t>538 B.C. </a:t>
                      </a:r>
                    </a:p>
                  </a:txBody>
                  <a:tcPr/>
                </a:tc>
                <a:tc>
                  <a:txBody>
                    <a:bodyPr/>
                    <a:lstStyle/>
                    <a:p>
                      <a:r>
                        <a:rPr lang="en-US" sz="1400" b="1" dirty="0"/>
                        <a:t>458 B.C. </a:t>
                      </a:r>
                    </a:p>
                  </a:txBody>
                  <a:tcPr/>
                </a:tc>
                <a:tc>
                  <a:txBody>
                    <a:bodyPr/>
                    <a:lstStyle/>
                    <a:p>
                      <a:r>
                        <a:rPr lang="en-US" sz="1400" b="1" dirty="0"/>
                        <a:t>444 B/C.  </a:t>
                      </a:r>
                    </a:p>
                  </a:txBody>
                  <a:tcPr/>
                </a:tc>
                <a:extLst>
                  <a:ext uri="{0D108BD9-81ED-4DB2-BD59-A6C34878D82A}">
                    <a16:rowId xmlns:a16="http://schemas.microsoft.com/office/drawing/2014/main" val="1899042898"/>
                  </a:ext>
                </a:extLst>
              </a:tr>
              <a:tr h="896974">
                <a:tc>
                  <a:txBody>
                    <a:bodyPr/>
                    <a:lstStyle/>
                    <a:p>
                      <a:r>
                        <a:rPr lang="en-US" sz="2000" b="1" dirty="0"/>
                        <a:t>Leaders</a:t>
                      </a:r>
                    </a:p>
                  </a:txBody>
                  <a:tcPr>
                    <a:solidFill>
                      <a:schemeClr val="accent2">
                        <a:lumMod val="60000"/>
                        <a:lumOff val="40000"/>
                      </a:schemeClr>
                    </a:solidFill>
                  </a:tcPr>
                </a:tc>
                <a:tc>
                  <a:txBody>
                    <a:bodyPr/>
                    <a:lstStyle/>
                    <a:p>
                      <a:r>
                        <a:rPr lang="en-US" sz="1400" b="1" dirty="0" err="1"/>
                        <a:t>Shesbazzar</a:t>
                      </a:r>
                      <a:endParaRPr lang="en-US" sz="1400" b="1" dirty="0"/>
                    </a:p>
                    <a:p>
                      <a:r>
                        <a:rPr lang="en-US" sz="1400" b="1" dirty="0"/>
                        <a:t>Zerubbabel</a:t>
                      </a:r>
                    </a:p>
                    <a:p>
                      <a:r>
                        <a:rPr lang="en-US" sz="1400" b="1" dirty="0" err="1"/>
                        <a:t>Jeshua</a:t>
                      </a:r>
                      <a:endParaRPr lang="en-US" sz="1400" b="1" dirty="0"/>
                    </a:p>
                    <a:p>
                      <a:endParaRPr lang="en-US" sz="1400" b="1" dirty="0"/>
                    </a:p>
                  </a:txBody>
                  <a:tcPr/>
                </a:tc>
                <a:tc>
                  <a:txBody>
                    <a:bodyPr/>
                    <a:lstStyle/>
                    <a:p>
                      <a:r>
                        <a:rPr lang="en-US" sz="1400" b="1" dirty="0"/>
                        <a:t>Ezra</a:t>
                      </a:r>
                    </a:p>
                  </a:txBody>
                  <a:tcPr/>
                </a:tc>
                <a:tc>
                  <a:txBody>
                    <a:bodyPr/>
                    <a:lstStyle/>
                    <a:p>
                      <a:r>
                        <a:rPr lang="en-US" sz="1400" b="1" dirty="0"/>
                        <a:t>Nehemiah</a:t>
                      </a:r>
                    </a:p>
                  </a:txBody>
                  <a:tcPr/>
                </a:tc>
                <a:extLst>
                  <a:ext uri="{0D108BD9-81ED-4DB2-BD59-A6C34878D82A}">
                    <a16:rowId xmlns:a16="http://schemas.microsoft.com/office/drawing/2014/main" val="2187783974"/>
                  </a:ext>
                </a:extLst>
              </a:tr>
              <a:tr h="376150">
                <a:tc>
                  <a:txBody>
                    <a:bodyPr/>
                    <a:lstStyle/>
                    <a:p>
                      <a:r>
                        <a:rPr lang="en-US" sz="2000" b="1" dirty="0"/>
                        <a:t>Persian King</a:t>
                      </a:r>
                    </a:p>
                  </a:txBody>
                  <a:tcPr>
                    <a:solidFill>
                      <a:schemeClr val="accent2">
                        <a:lumMod val="60000"/>
                        <a:lumOff val="40000"/>
                      </a:schemeClr>
                    </a:solidFill>
                  </a:tcPr>
                </a:tc>
                <a:tc>
                  <a:txBody>
                    <a:bodyPr/>
                    <a:lstStyle/>
                    <a:p>
                      <a:r>
                        <a:rPr lang="en-US" sz="1400" b="1" dirty="0"/>
                        <a:t>Cyrus</a:t>
                      </a:r>
                    </a:p>
                  </a:txBody>
                  <a:tcPr/>
                </a:tc>
                <a:tc>
                  <a:txBody>
                    <a:bodyPr/>
                    <a:lstStyle/>
                    <a:p>
                      <a:r>
                        <a:rPr lang="en-US" sz="1400" b="1" dirty="0"/>
                        <a:t>Artaxerxes </a:t>
                      </a:r>
                      <a:r>
                        <a:rPr lang="en-US" sz="1400" b="1" dirty="0" err="1"/>
                        <a:t>Longimanus</a:t>
                      </a:r>
                      <a:endParaRPr lang="en-US" sz="1400" b="1" dirty="0"/>
                    </a:p>
                  </a:txBody>
                  <a:tcPr/>
                </a:tc>
                <a:tc>
                  <a:txBody>
                    <a:bodyPr/>
                    <a:lstStyle/>
                    <a:p>
                      <a:r>
                        <a:rPr lang="en-US" sz="1400" b="1" dirty="0"/>
                        <a:t>Artaxerxes </a:t>
                      </a:r>
                      <a:r>
                        <a:rPr lang="en-US" sz="1400" b="1" dirty="0" err="1"/>
                        <a:t>Longimanus</a:t>
                      </a:r>
                      <a:endParaRPr lang="en-US" sz="1400" b="1" dirty="0"/>
                    </a:p>
                  </a:txBody>
                  <a:tcPr/>
                </a:tc>
                <a:extLst>
                  <a:ext uri="{0D108BD9-81ED-4DB2-BD59-A6C34878D82A}">
                    <a16:rowId xmlns:a16="http://schemas.microsoft.com/office/drawing/2014/main" val="2652687468"/>
                  </a:ext>
                </a:extLst>
              </a:tr>
              <a:tr h="1272047">
                <a:tc>
                  <a:txBody>
                    <a:bodyPr/>
                    <a:lstStyle/>
                    <a:p>
                      <a:r>
                        <a:rPr lang="en-US" sz="2000" b="1" dirty="0"/>
                        <a:t>Elements of the Decree</a:t>
                      </a:r>
                    </a:p>
                  </a:txBody>
                  <a:tcPr>
                    <a:solidFill>
                      <a:schemeClr val="accent2">
                        <a:lumMod val="60000"/>
                        <a:lumOff val="40000"/>
                      </a:schemeClr>
                    </a:solidFill>
                  </a:tcPr>
                </a:tc>
                <a:tc>
                  <a:txBody>
                    <a:bodyPr/>
                    <a:lstStyle/>
                    <a:p>
                      <a:r>
                        <a:rPr lang="en-US" sz="1400" b="1" dirty="0"/>
                        <a:t>As many as wished returned.  Temple could be rebuilt, partially </a:t>
                      </a:r>
                      <a:r>
                        <a:rPr lang="en-US" sz="1400" b="1" dirty="0" err="1"/>
                        <a:t>finaned</a:t>
                      </a:r>
                      <a:r>
                        <a:rPr lang="en-US" sz="1400" b="1" dirty="0"/>
                        <a:t> by royal treasure.  Vessels returned.  </a:t>
                      </a:r>
                    </a:p>
                  </a:txBody>
                  <a:tcPr/>
                </a:tc>
                <a:tc>
                  <a:txBody>
                    <a:bodyPr/>
                    <a:lstStyle/>
                    <a:p>
                      <a:r>
                        <a:rPr lang="en-US" sz="1400" b="1" dirty="0"/>
                        <a:t>As many as wished could return.  Finances provided by royal treasure.  Allowed to have own civil </a:t>
                      </a:r>
                      <a:r>
                        <a:rPr lang="en-US" sz="1400" b="1" dirty="0" err="1"/>
                        <a:t>magistartes</a:t>
                      </a:r>
                      <a:r>
                        <a:rPr lang="en-US" sz="1400" b="1" dirty="0"/>
                        <a:t>.  </a:t>
                      </a:r>
                    </a:p>
                  </a:txBody>
                  <a:tcPr/>
                </a:tc>
                <a:tc>
                  <a:txBody>
                    <a:bodyPr/>
                    <a:lstStyle/>
                    <a:p>
                      <a:r>
                        <a:rPr lang="en-US" sz="1400" b="1" dirty="0"/>
                        <a:t>Allowed to rebuild the wall</a:t>
                      </a:r>
                    </a:p>
                  </a:txBody>
                  <a:tcPr/>
                </a:tc>
                <a:extLst>
                  <a:ext uri="{0D108BD9-81ED-4DB2-BD59-A6C34878D82A}">
                    <a16:rowId xmlns:a16="http://schemas.microsoft.com/office/drawing/2014/main" val="2046625345"/>
                  </a:ext>
                </a:extLst>
              </a:tr>
              <a:tr h="1099516">
                <a:tc>
                  <a:txBody>
                    <a:bodyPr/>
                    <a:lstStyle/>
                    <a:p>
                      <a:r>
                        <a:rPr lang="en-US" sz="2000" b="1" dirty="0"/>
                        <a:t>Number Retuning</a:t>
                      </a:r>
                    </a:p>
                  </a:txBody>
                  <a:tcPr>
                    <a:solidFill>
                      <a:schemeClr val="accent2">
                        <a:lumMod val="60000"/>
                        <a:lumOff val="40000"/>
                      </a:schemeClr>
                    </a:solidFill>
                  </a:tcPr>
                </a:tc>
                <a:tc>
                  <a:txBody>
                    <a:bodyPr/>
                    <a:lstStyle/>
                    <a:p>
                      <a:r>
                        <a:rPr lang="en-US" sz="1400" b="1" dirty="0"/>
                        <a:t>42,360</a:t>
                      </a:r>
                    </a:p>
                    <a:p>
                      <a:r>
                        <a:rPr lang="en-US" sz="1400" b="1" u="sng" dirty="0"/>
                        <a:t>7337</a:t>
                      </a:r>
                      <a:r>
                        <a:rPr lang="en-US" sz="1400" b="1" dirty="0"/>
                        <a:t> (servants)</a:t>
                      </a:r>
                    </a:p>
                    <a:p>
                      <a:r>
                        <a:rPr lang="en-US" sz="1400" b="1" dirty="0"/>
                        <a:t>49,697</a:t>
                      </a:r>
                    </a:p>
                    <a:p>
                      <a:endParaRPr lang="en-US" sz="1400" b="1" dirty="0"/>
                    </a:p>
                    <a:p>
                      <a:endParaRPr lang="en-US" sz="1400" b="1" dirty="0"/>
                    </a:p>
                  </a:txBody>
                  <a:tcPr/>
                </a:tc>
                <a:tc>
                  <a:txBody>
                    <a:bodyPr/>
                    <a:lstStyle/>
                    <a:p>
                      <a:r>
                        <a:rPr lang="en-US" sz="1400" b="1" dirty="0"/>
                        <a:t>1500 men</a:t>
                      </a:r>
                    </a:p>
                    <a:p>
                      <a:r>
                        <a:rPr lang="en-US" sz="1400" b="1" dirty="0"/>
                        <a:t>38 Levites</a:t>
                      </a:r>
                    </a:p>
                    <a:p>
                      <a:r>
                        <a:rPr lang="en-US" sz="1400" b="1" u="sng" dirty="0"/>
                        <a:t>220 h</a:t>
                      </a:r>
                      <a:r>
                        <a:rPr lang="en-US" sz="1400" b="1" dirty="0"/>
                        <a:t>elpers</a:t>
                      </a:r>
                    </a:p>
                    <a:p>
                      <a:r>
                        <a:rPr lang="en-US" sz="1400" b="1" dirty="0"/>
                        <a:t>1758</a:t>
                      </a:r>
                    </a:p>
                  </a:txBody>
                  <a:tcPr/>
                </a:tc>
                <a:tc>
                  <a:txBody>
                    <a:bodyPr/>
                    <a:lstStyle/>
                    <a:p>
                      <a:r>
                        <a:rPr lang="en-US" sz="1400" b="1" dirty="0"/>
                        <a:t>Unknown</a:t>
                      </a:r>
                    </a:p>
                  </a:txBody>
                  <a:tcPr/>
                </a:tc>
                <a:extLst>
                  <a:ext uri="{0D108BD9-81ED-4DB2-BD59-A6C34878D82A}">
                    <a16:rowId xmlns:a16="http://schemas.microsoft.com/office/drawing/2014/main" val="19838576"/>
                  </a:ext>
                </a:extLst>
              </a:tr>
              <a:tr h="1874595">
                <a:tc>
                  <a:txBody>
                    <a:bodyPr/>
                    <a:lstStyle/>
                    <a:p>
                      <a:r>
                        <a:rPr lang="en-US" sz="2000" b="1" dirty="0"/>
                        <a:t>Events, Accomplishments, and Problems</a:t>
                      </a:r>
                    </a:p>
                  </a:txBody>
                  <a:tcPr>
                    <a:solidFill>
                      <a:schemeClr val="accent2">
                        <a:lumMod val="60000"/>
                        <a:lumOff val="40000"/>
                      </a:schemeClr>
                    </a:solidFill>
                  </a:tcPr>
                </a:tc>
                <a:tc>
                  <a:txBody>
                    <a:bodyPr/>
                    <a:lstStyle/>
                    <a:p>
                      <a:r>
                        <a:rPr lang="en-US" sz="1400" b="1" dirty="0"/>
                        <a:t>Temple begun; sacrifices made and Feast of  Tabernacles is celebrated.  Samaritans made trouble, and work ceased until 520.  Temple completed in 516.  </a:t>
                      </a:r>
                    </a:p>
                  </a:txBody>
                  <a:tcPr/>
                </a:tc>
                <a:tc>
                  <a:txBody>
                    <a:bodyPr/>
                    <a:lstStyle/>
                    <a:p>
                      <a:r>
                        <a:rPr lang="en-US" sz="1400" b="1" dirty="0"/>
                        <a:t>Problem with intermarriage</a:t>
                      </a:r>
                    </a:p>
                  </a:txBody>
                  <a:tcPr/>
                </a:tc>
                <a:tc>
                  <a:txBody>
                    <a:bodyPr/>
                    <a:lstStyle/>
                    <a:p>
                      <a:r>
                        <a:rPr lang="en-US" sz="1400" b="1" dirty="0"/>
                        <a:t>Wall rebuilt in 52 days, despite opposition from Sanballat, </a:t>
                      </a:r>
                      <a:r>
                        <a:rPr lang="en-US" sz="1400" b="1" dirty="0" err="1"/>
                        <a:t>Tobiah</a:t>
                      </a:r>
                      <a:r>
                        <a:rPr lang="en-US" sz="1400" b="1" dirty="0"/>
                        <a:t>, and Geshem,. Walls dedicated and Law read.  </a:t>
                      </a:r>
                    </a:p>
                  </a:txBody>
                  <a:tcPr/>
                </a:tc>
                <a:extLst>
                  <a:ext uri="{0D108BD9-81ED-4DB2-BD59-A6C34878D82A}">
                    <a16:rowId xmlns:a16="http://schemas.microsoft.com/office/drawing/2014/main" val="2512400493"/>
                  </a:ext>
                </a:extLst>
              </a:tr>
            </a:tbl>
          </a:graphicData>
        </a:graphic>
      </p:graphicFrame>
    </p:spTree>
    <p:extLst>
      <p:ext uri="{BB962C8B-B14F-4D97-AF65-F5344CB8AC3E}">
        <p14:creationId xmlns:p14="http://schemas.microsoft.com/office/powerpoint/2010/main" val="4289779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Line 4"/>
          <p:cNvSpPr>
            <a:spLocks noChangeShapeType="1"/>
          </p:cNvSpPr>
          <p:nvPr/>
        </p:nvSpPr>
        <p:spPr bwMode="auto">
          <a:xfrm>
            <a:off x="685800" y="457200"/>
            <a:ext cx="0" cy="5943600"/>
          </a:xfrm>
          <a:prstGeom prst="line">
            <a:avLst/>
          </a:prstGeom>
          <a:noFill/>
          <a:ln w="9525">
            <a:solidFill>
              <a:schemeClr val="tx1"/>
            </a:solidFill>
            <a:round/>
            <a:headEnd/>
            <a:tailEnd/>
          </a:ln>
          <a:effectLst/>
        </p:spPr>
        <p:txBody>
          <a:bodyPr/>
          <a:lstStyle/>
          <a:p>
            <a:endParaRPr lang="en-US" dirty="0"/>
          </a:p>
        </p:txBody>
      </p:sp>
      <p:sp>
        <p:nvSpPr>
          <p:cNvPr id="7173" name="Line 5"/>
          <p:cNvSpPr>
            <a:spLocks noChangeShapeType="1"/>
          </p:cNvSpPr>
          <p:nvPr/>
        </p:nvSpPr>
        <p:spPr bwMode="auto">
          <a:xfrm flipV="1">
            <a:off x="838200" y="3048000"/>
            <a:ext cx="457200" cy="0"/>
          </a:xfrm>
          <a:prstGeom prst="line">
            <a:avLst/>
          </a:prstGeom>
          <a:noFill/>
          <a:ln w="127000">
            <a:solidFill>
              <a:schemeClr val="tx1"/>
            </a:solidFill>
            <a:round/>
            <a:headEnd/>
            <a:tailEnd/>
          </a:ln>
          <a:effectLst/>
        </p:spPr>
        <p:txBody>
          <a:bodyPr/>
          <a:lstStyle/>
          <a:p>
            <a:endParaRPr lang="en-US" dirty="0"/>
          </a:p>
        </p:txBody>
      </p:sp>
      <p:sp>
        <p:nvSpPr>
          <p:cNvPr id="7175" name="Line 7"/>
          <p:cNvSpPr>
            <a:spLocks noChangeShapeType="1"/>
          </p:cNvSpPr>
          <p:nvPr/>
        </p:nvSpPr>
        <p:spPr bwMode="auto">
          <a:xfrm>
            <a:off x="3429000" y="3048000"/>
            <a:ext cx="533400" cy="0"/>
          </a:xfrm>
          <a:prstGeom prst="line">
            <a:avLst/>
          </a:prstGeom>
          <a:noFill/>
          <a:ln w="127000">
            <a:solidFill>
              <a:schemeClr val="tx1"/>
            </a:solidFill>
            <a:round/>
            <a:headEnd/>
            <a:tailEnd/>
          </a:ln>
          <a:effectLst/>
        </p:spPr>
        <p:txBody>
          <a:bodyPr/>
          <a:lstStyle/>
          <a:p>
            <a:endParaRPr lang="en-US" dirty="0"/>
          </a:p>
        </p:txBody>
      </p:sp>
      <p:sp>
        <p:nvSpPr>
          <p:cNvPr id="7176" name="Text Box 8"/>
          <p:cNvSpPr txBox="1">
            <a:spLocks noChangeArrowheads="1"/>
          </p:cNvSpPr>
          <p:nvPr/>
        </p:nvSpPr>
        <p:spPr bwMode="auto">
          <a:xfrm>
            <a:off x="1447800" y="2286000"/>
            <a:ext cx="1981200" cy="1646238"/>
          </a:xfrm>
          <a:prstGeom prst="rect">
            <a:avLst/>
          </a:prstGeom>
          <a:noFill/>
          <a:ln w="9525">
            <a:noFill/>
            <a:miter lim="800000"/>
            <a:headEnd/>
            <a:tailEnd/>
          </a:ln>
          <a:effectLst/>
        </p:spPr>
        <p:txBody>
          <a:bodyPr>
            <a:spAutoFit/>
          </a:bodyPr>
          <a:lstStyle/>
          <a:p>
            <a:pPr eaLnBrk="1" hangingPunct="1"/>
            <a:r>
              <a:rPr lang="en-US" sz="2400" b="1" dirty="0">
                <a:solidFill>
                  <a:srgbClr val="800000"/>
                </a:solidFill>
                <a:latin typeface="Arial" charset="0"/>
              </a:rPr>
              <a:t>  </a:t>
            </a:r>
            <a:r>
              <a:rPr lang="en-US" sz="2400" b="1" dirty="0">
                <a:solidFill>
                  <a:srgbClr val="92D050"/>
                </a:solidFill>
                <a:latin typeface="Arial" charset="0"/>
              </a:rPr>
              <a:t>UNITED</a:t>
            </a:r>
            <a:br>
              <a:rPr lang="en-US" sz="2400" b="1" dirty="0">
                <a:solidFill>
                  <a:srgbClr val="92D050"/>
                </a:solidFill>
                <a:latin typeface="Arial" charset="0"/>
              </a:rPr>
            </a:br>
            <a:r>
              <a:rPr lang="en-US" sz="2400" b="1" dirty="0">
                <a:solidFill>
                  <a:srgbClr val="92D050"/>
                </a:solidFill>
                <a:latin typeface="Arial" charset="0"/>
              </a:rPr>
              <a:t>KINGDOM</a:t>
            </a:r>
            <a:br>
              <a:rPr lang="en-US" sz="2400" b="1" dirty="0">
                <a:solidFill>
                  <a:srgbClr val="92D050"/>
                </a:solidFill>
                <a:latin typeface="Arial" charset="0"/>
              </a:rPr>
            </a:br>
            <a:r>
              <a:rPr lang="en-US" b="1" i="1" dirty="0">
                <a:solidFill>
                  <a:srgbClr val="92D050"/>
                </a:solidFill>
                <a:latin typeface="Arial" charset="0"/>
              </a:rPr>
              <a:t>(1043-931 BC)</a:t>
            </a:r>
            <a:br>
              <a:rPr lang="en-US" b="1" i="1" dirty="0">
                <a:solidFill>
                  <a:srgbClr val="92D050"/>
                </a:solidFill>
                <a:latin typeface="Arial" charset="0"/>
              </a:rPr>
            </a:br>
            <a:r>
              <a:rPr lang="en-US" b="1" i="1" dirty="0">
                <a:solidFill>
                  <a:srgbClr val="92D050"/>
                </a:solidFill>
                <a:latin typeface="Arial" charset="0"/>
              </a:rPr>
              <a:t>   Kings: Saul, David, Solomon</a:t>
            </a:r>
            <a:endParaRPr lang="en-US" sz="2400" b="1" i="1" dirty="0">
              <a:solidFill>
                <a:srgbClr val="92D050"/>
              </a:solidFill>
              <a:latin typeface="Arial" charset="0"/>
            </a:endParaRPr>
          </a:p>
        </p:txBody>
      </p:sp>
      <p:sp>
        <p:nvSpPr>
          <p:cNvPr id="7178" name="Line 10"/>
          <p:cNvSpPr>
            <a:spLocks noChangeShapeType="1"/>
          </p:cNvSpPr>
          <p:nvPr/>
        </p:nvSpPr>
        <p:spPr bwMode="auto">
          <a:xfrm flipV="1">
            <a:off x="3962400" y="457200"/>
            <a:ext cx="0" cy="2743200"/>
          </a:xfrm>
          <a:prstGeom prst="line">
            <a:avLst/>
          </a:prstGeom>
          <a:noFill/>
          <a:ln w="127000">
            <a:solidFill>
              <a:schemeClr val="tx1"/>
            </a:solidFill>
            <a:round/>
            <a:headEnd/>
            <a:tailEnd/>
          </a:ln>
          <a:effectLst/>
        </p:spPr>
        <p:txBody>
          <a:bodyPr/>
          <a:lstStyle/>
          <a:p>
            <a:endParaRPr lang="en-US" dirty="0"/>
          </a:p>
        </p:txBody>
      </p:sp>
      <p:sp>
        <p:nvSpPr>
          <p:cNvPr id="7179" name="Line 11"/>
          <p:cNvSpPr>
            <a:spLocks noChangeShapeType="1"/>
          </p:cNvSpPr>
          <p:nvPr/>
        </p:nvSpPr>
        <p:spPr bwMode="auto">
          <a:xfrm>
            <a:off x="3962400" y="3048000"/>
            <a:ext cx="0" cy="3276600"/>
          </a:xfrm>
          <a:prstGeom prst="line">
            <a:avLst/>
          </a:prstGeom>
          <a:noFill/>
          <a:ln w="127000">
            <a:solidFill>
              <a:schemeClr val="tx1"/>
            </a:solidFill>
            <a:round/>
            <a:headEnd/>
            <a:tailEnd/>
          </a:ln>
          <a:effectLst/>
        </p:spPr>
        <p:txBody>
          <a:bodyPr/>
          <a:lstStyle/>
          <a:p>
            <a:endParaRPr lang="en-US" dirty="0"/>
          </a:p>
        </p:txBody>
      </p:sp>
      <p:sp>
        <p:nvSpPr>
          <p:cNvPr id="7181" name="Line 13"/>
          <p:cNvSpPr>
            <a:spLocks noChangeShapeType="1"/>
          </p:cNvSpPr>
          <p:nvPr/>
        </p:nvSpPr>
        <p:spPr bwMode="auto">
          <a:xfrm>
            <a:off x="3962400" y="533400"/>
            <a:ext cx="609600" cy="0"/>
          </a:xfrm>
          <a:prstGeom prst="line">
            <a:avLst/>
          </a:prstGeom>
          <a:noFill/>
          <a:ln w="127000">
            <a:solidFill>
              <a:schemeClr val="tx1"/>
            </a:solidFill>
            <a:round/>
            <a:headEnd/>
            <a:tailEnd/>
          </a:ln>
          <a:effectLst/>
        </p:spPr>
        <p:txBody>
          <a:bodyPr/>
          <a:lstStyle/>
          <a:p>
            <a:endParaRPr lang="en-US" dirty="0"/>
          </a:p>
        </p:txBody>
      </p:sp>
      <p:sp>
        <p:nvSpPr>
          <p:cNvPr id="7182" name="Line 14"/>
          <p:cNvSpPr>
            <a:spLocks noChangeShapeType="1"/>
          </p:cNvSpPr>
          <p:nvPr/>
        </p:nvSpPr>
        <p:spPr bwMode="auto">
          <a:xfrm flipV="1">
            <a:off x="3886200" y="6324600"/>
            <a:ext cx="609600" cy="0"/>
          </a:xfrm>
          <a:prstGeom prst="line">
            <a:avLst/>
          </a:prstGeom>
          <a:noFill/>
          <a:ln w="127000">
            <a:solidFill>
              <a:schemeClr val="tx1"/>
            </a:solidFill>
            <a:round/>
            <a:headEnd/>
            <a:tailEnd/>
          </a:ln>
          <a:effectLst/>
        </p:spPr>
        <p:txBody>
          <a:bodyPr/>
          <a:lstStyle/>
          <a:p>
            <a:endParaRPr lang="en-US" dirty="0"/>
          </a:p>
        </p:txBody>
      </p:sp>
      <p:sp>
        <p:nvSpPr>
          <p:cNvPr id="7183" name="Text Box 15"/>
          <p:cNvSpPr txBox="1">
            <a:spLocks noChangeArrowheads="1"/>
          </p:cNvSpPr>
          <p:nvPr/>
        </p:nvSpPr>
        <p:spPr bwMode="auto">
          <a:xfrm>
            <a:off x="4495800" y="5029200"/>
            <a:ext cx="1295400" cy="1739900"/>
          </a:xfrm>
          <a:prstGeom prst="rect">
            <a:avLst/>
          </a:prstGeom>
          <a:noFill/>
          <a:ln w="9525">
            <a:noFill/>
            <a:miter lim="800000"/>
            <a:headEnd/>
            <a:tailEnd/>
          </a:ln>
          <a:effectLst/>
        </p:spPr>
        <p:txBody>
          <a:bodyPr>
            <a:spAutoFit/>
          </a:bodyPr>
          <a:lstStyle/>
          <a:p>
            <a:pPr eaLnBrk="1" hangingPunct="1"/>
            <a:r>
              <a:rPr lang="en-US" sz="2400" b="1" dirty="0">
                <a:solidFill>
                  <a:srgbClr val="FF0000"/>
                </a:solidFill>
                <a:latin typeface="Arial" charset="0"/>
              </a:rPr>
              <a:t>JUDAH</a:t>
            </a:r>
            <a:br>
              <a:rPr lang="en-US" sz="1000" dirty="0">
                <a:solidFill>
                  <a:srgbClr val="FF0000"/>
                </a:solidFill>
                <a:latin typeface="Arial" charset="0"/>
              </a:rPr>
            </a:br>
            <a:r>
              <a:rPr lang="en-US" b="1" i="1" dirty="0">
                <a:solidFill>
                  <a:srgbClr val="FF0000"/>
                </a:solidFill>
                <a:latin typeface="Arial" charset="0"/>
              </a:rPr>
              <a:t>Southern</a:t>
            </a:r>
            <a:r>
              <a:rPr lang="en-US" i="1" dirty="0">
                <a:solidFill>
                  <a:srgbClr val="FF0000"/>
                </a:solidFill>
                <a:latin typeface="Arial" charset="0"/>
              </a:rPr>
              <a:t> Kingdom</a:t>
            </a:r>
            <a:br>
              <a:rPr lang="en-US" i="1" dirty="0">
                <a:solidFill>
                  <a:srgbClr val="FF0000"/>
                </a:solidFill>
                <a:latin typeface="Arial" charset="0"/>
              </a:rPr>
            </a:br>
            <a:r>
              <a:rPr lang="en-US" sz="1600" i="1" dirty="0">
                <a:solidFill>
                  <a:srgbClr val="FF0000"/>
                </a:solidFill>
                <a:latin typeface="Arial" charset="0"/>
              </a:rPr>
              <a:t>2 Tribes </a:t>
            </a:r>
            <a:br>
              <a:rPr lang="en-US" sz="1600" i="1" dirty="0">
                <a:solidFill>
                  <a:srgbClr val="FF0000"/>
                </a:solidFill>
                <a:latin typeface="Arial" charset="0"/>
              </a:rPr>
            </a:br>
            <a:r>
              <a:rPr lang="en-US" sz="1600" i="1" dirty="0">
                <a:solidFill>
                  <a:srgbClr val="FF0000"/>
                </a:solidFill>
                <a:latin typeface="Arial" charset="0"/>
              </a:rPr>
              <a:t>Capital -</a:t>
            </a:r>
            <a:br>
              <a:rPr lang="en-US" sz="1600" i="1" dirty="0">
                <a:solidFill>
                  <a:srgbClr val="FF0000"/>
                </a:solidFill>
                <a:latin typeface="Arial" charset="0"/>
              </a:rPr>
            </a:br>
            <a:r>
              <a:rPr lang="en-US" sz="1600" i="1" dirty="0">
                <a:solidFill>
                  <a:srgbClr val="FF0000"/>
                </a:solidFill>
                <a:latin typeface="Arial" charset="0"/>
              </a:rPr>
              <a:t>Jerusalem</a:t>
            </a:r>
          </a:p>
        </p:txBody>
      </p:sp>
      <p:sp>
        <p:nvSpPr>
          <p:cNvPr id="7184" name="Line 16"/>
          <p:cNvSpPr>
            <a:spLocks noChangeShapeType="1"/>
          </p:cNvSpPr>
          <p:nvPr/>
        </p:nvSpPr>
        <p:spPr bwMode="auto">
          <a:xfrm>
            <a:off x="5410200" y="6324600"/>
            <a:ext cx="381000" cy="0"/>
          </a:xfrm>
          <a:prstGeom prst="line">
            <a:avLst/>
          </a:prstGeom>
          <a:noFill/>
          <a:ln w="127000">
            <a:solidFill>
              <a:schemeClr val="tx1"/>
            </a:solidFill>
            <a:round/>
            <a:headEnd/>
            <a:tailEnd/>
          </a:ln>
          <a:effectLst/>
        </p:spPr>
        <p:txBody>
          <a:bodyPr/>
          <a:lstStyle/>
          <a:p>
            <a:endParaRPr lang="en-US" dirty="0"/>
          </a:p>
        </p:txBody>
      </p:sp>
      <p:sp>
        <p:nvSpPr>
          <p:cNvPr id="7185" name="Line 17"/>
          <p:cNvSpPr>
            <a:spLocks noChangeShapeType="1"/>
          </p:cNvSpPr>
          <p:nvPr/>
        </p:nvSpPr>
        <p:spPr bwMode="auto">
          <a:xfrm>
            <a:off x="5867400" y="533400"/>
            <a:ext cx="533400" cy="0"/>
          </a:xfrm>
          <a:prstGeom prst="line">
            <a:avLst/>
          </a:prstGeom>
          <a:noFill/>
          <a:ln w="127000">
            <a:solidFill>
              <a:schemeClr val="tx1"/>
            </a:solidFill>
            <a:round/>
            <a:headEnd/>
            <a:tailEnd/>
          </a:ln>
          <a:effectLst/>
        </p:spPr>
        <p:txBody>
          <a:bodyPr/>
          <a:lstStyle/>
          <a:p>
            <a:endParaRPr lang="en-US" dirty="0"/>
          </a:p>
        </p:txBody>
      </p:sp>
      <p:sp>
        <p:nvSpPr>
          <p:cNvPr id="7186" name="Text Box 18"/>
          <p:cNvSpPr txBox="1">
            <a:spLocks noChangeArrowheads="1"/>
          </p:cNvSpPr>
          <p:nvPr/>
        </p:nvSpPr>
        <p:spPr bwMode="auto">
          <a:xfrm>
            <a:off x="4648200" y="0"/>
            <a:ext cx="1447800" cy="1739900"/>
          </a:xfrm>
          <a:prstGeom prst="rect">
            <a:avLst/>
          </a:prstGeom>
          <a:noFill/>
          <a:ln w="9525">
            <a:noFill/>
            <a:miter lim="800000"/>
            <a:headEnd/>
            <a:tailEnd/>
          </a:ln>
          <a:effectLst/>
        </p:spPr>
        <p:txBody>
          <a:bodyPr>
            <a:spAutoFit/>
          </a:bodyPr>
          <a:lstStyle/>
          <a:p>
            <a:pPr eaLnBrk="1" hangingPunct="1"/>
            <a:r>
              <a:rPr lang="en-US" sz="2400" b="1" dirty="0">
                <a:solidFill>
                  <a:srgbClr val="00B0F0"/>
                </a:solidFill>
                <a:latin typeface="Arial" charset="0"/>
              </a:rPr>
              <a:t>ISRAEL</a:t>
            </a:r>
            <a:br>
              <a:rPr lang="en-US" sz="2400" b="1" dirty="0">
                <a:solidFill>
                  <a:srgbClr val="00B0F0"/>
                </a:solidFill>
                <a:latin typeface="Arial" charset="0"/>
              </a:rPr>
            </a:br>
            <a:r>
              <a:rPr lang="en-US" b="1" i="1" dirty="0">
                <a:solidFill>
                  <a:srgbClr val="00B0F0"/>
                </a:solidFill>
                <a:latin typeface="Arial" charset="0"/>
              </a:rPr>
              <a:t>Northern </a:t>
            </a:r>
            <a:br>
              <a:rPr lang="en-US" b="1" i="1" dirty="0">
                <a:solidFill>
                  <a:srgbClr val="00B0F0"/>
                </a:solidFill>
                <a:latin typeface="Arial" charset="0"/>
              </a:rPr>
            </a:br>
            <a:r>
              <a:rPr lang="en-US" b="1" i="1" dirty="0">
                <a:solidFill>
                  <a:srgbClr val="00B0F0"/>
                </a:solidFill>
                <a:latin typeface="Arial" charset="0"/>
              </a:rPr>
              <a:t>Kingdom</a:t>
            </a:r>
            <a:br>
              <a:rPr lang="en-US" sz="1000" b="1" i="1" dirty="0">
                <a:solidFill>
                  <a:srgbClr val="00B0F0"/>
                </a:solidFill>
                <a:latin typeface="Arial" charset="0"/>
              </a:rPr>
            </a:br>
            <a:r>
              <a:rPr lang="en-US" sz="1600" b="1" i="1" dirty="0">
                <a:solidFill>
                  <a:srgbClr val="00B0F0"/>
                </a:solidFill>
                <a:latin typeface="Arial" charset="0"/>
              </a:rPr>
              <a:t>10 Tribes</a:t>
            </a:r>
            <a:br>
              <a:rPr lang="en-US" sz="1600" b="1" i="1" dirty="0">
                <a:solidFill>
                  <a:srgbClr val="00B0F0"/>
                </a:solidFill>
                <a:latin typeface="Arial" charset="0"/>
              </a:rPr>
            </a:br>
            <a:r>
              <a:rPr lang="en-US" sz="1600" b="1" i="1" dirty="0">
                <a:solidFill>
                  <a:srgbClr val="00B0F0"/>
                </a:solidFill>
                <a:latin typeface="Arial" charset="0"/>
              </a:rPr>
              <a:t>Capital:-  Samaria</a:t>
            </a:r>
          </a:p>
        </p:txBody>
      </p:sp>
      <p:sp>
        <p:nvSpPr>
          <p:cNvPr id="7187" name="Line 19"/>
          <p:cNvSpPr>
            <a:spLocks noChangeShapeType="1"/>
          </p:cNvSpPr>
          <p:nvPr/>
        </p:nvSpPr>
        <p:spPr bwMode="auto">
          <a:xfrm>
            <a:off x="6400800" y="228600"/>
            <a:ext cx="0" cy="609600"/>
          </a:xfrm>
          <a:prstGeom prst="line">
            <a:avLst/>
          </a:prstGeom>
          <a:noFill/>
          <a:ln w="9525">
            <a:solidFill>
              <a:schemeClr val="tx1"/>
            </a:solidFill>
            <a:round/>
            <a:headEnd/>
            <a:tailEnd/>
          </a:ln>
          <a:effectLst/>
        </p:spPr>
        <p:txBody>
          <a:bodyPr/>
          <a:lstStyle/>
          <a:p>
            <a:endParaRPr lang="en-US" dirty="0"/>
          </a:p>
        </p:txBody>
      </p:sp>
      <p:sp>
        <p:nvSpPr>
          <p:cNvPr id="7188" name="Line 20"/>
          <p:cNvSpPr>
            <a:spLocks noChangeShapeType="1"/>
          </p:cNvSpPr>
          <p:nvPr/>
        </p:nvSpPr>
        <p:spPr bwMode="auto">
          <a:xfrm>
            <a:off x="5791200" y="5943600"/>
            <a:ext cx="0" cy="685800"/>
          </a:xfrm>
          <a:prstGeom prst="line">
            <a:avLst/>
          </a:prstGeom>
          <a:noFill/>
          <a:ln w="9525">
            <a:solidFill>
              <a:schemeClr val="tx1"/>
            </a:solidFill>
            <a:round/>
            <a:headEnd/>
            <a:tailEnd/>
          </a:ln>
          <a:effectLst/>
        </p:spPr>
        <p:txBody>
          <a:bodyPr/>
          <a:lstStyle/>
          <a:p>
            <a:endParaRPr lang="en-US" dirty="0"/>
          </a:p>
        </p:txBody>
      </p:sp>
      <p:sp>
        <p:nvSpPr>
          <p:cNvPr id="7189" name="Text Box 21"/>
          <p:cNvSpPr txBox="1">
            <a:spLocks noChangeArrowheads="1"/>
          </p:cNvSpPr>
          <p:nvPr/>
        </p:nvSpPr>
        <p:spPr bwMode="auto">
          <a:xfrm>
            <a:off x="6477000" y="152400"/>
            <a:ext cx="2286000" cy="825500"/>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 Assyria</a:t>
            </a:r>
            <a:br>
              <a:rPr lang="en-US" sz="1600" b="1" dirty="0">
                <a:latin typeface="Arial" charset="0"/>
              </a:rPr>
            </a:br>
            <a:r>
              <a:rPr lang="en-US" sz="1600" b="1" dirty="0">
                <a:latin typeface="Arial" charset="0"/>
              </a:rPr>
              <a:t>      in 722 BC</a:t>
            </a:r>
            <a:br>
              <a:rPr lang="en-US" sz="1600" b="1" dirty="0">
                <a:latin typeface="Arial" charset="0"/>
              </a:rPr>
            </a:br>
            <a:r>
              <a:rPr lang="en-US" sz="1600" b="1" dirty="0">
                <a:latin typeface="Arial" charset="0"/>
              </a:rPr>
              <a:t>  End of Kingdom</a:t>
            </a:r>
          </a:p>
        </p:txBody>
      </p:sp>
      <p:sp>
        <p:nvSpPr>
          <p:cNvPr id="7190" name="Text Box 22"/>
          <p:cNvSpPr txBox="1">
            <a:spLocks noChangeArrowheads="1"/>
          </p:cNvSpPr>
          <p:nvPr/>
        </p:nvSpPr>
        <p:spPr bwMode="auto">
          <a:xfrm>
            <a:off x="5791200" y="5788025"/>
            <a:ext cx="1447800" cy="1069975"/>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a:t>
            </a:r>
            <a:br>
              <a:rPr lang="en-US" sz="1600" b="1" dirty="0">
                <a:latin typeface="Arial" charset="0"/>
              </a:rPr>
            </a:br>
            <a:r>
              <a:rPr lang="en-US" sz="1600" b="1" dirty="0">
                <a:latin typeface="Arial" charset="0"/>
              </a:rPr>
              <a:t>Babylon in </a:t>
            </a:r>
            <a:br>
              <a:rPr lang="en-US" sz="1600" b="1" dirty="0">
                <a:latin typeface="Arial" charset="0"/>
              </a:rPr>
            </a:br>
            <a:r>
              <a:rPr lang="en-US" sz="1600" b="1" dirty="0">
                <a:latin typeface="Arial" charset="0"/>
              </a:rPr>
              <a:t>606 BC – a 70 yr. period</a:t>
            </a:r>
          </a:p>
        </p:txBody>
      </p:sp>
      <p:sp>
        <p:nvSpPr>
          <p:cNvPr id="7191" name="Line 23"/>
          <p:cNvSpPr>
            <a:spLocks noChangeShapeType="1"/>
          </p:cNvSpPr>
          <p:nvPr/>
        </p:nvSpPr>
        <p:spPr bwMode="auto">
          <a:xfrm>
            <a:off x="7086600" y="3886200"/>
            <a:ext cx="0" cy="2667000"/>
          </a:xfrm>
          <a:prstGeom prst="line">
            <a:avLst/>
          </a:prstGeom>
          <a:noFill/>
          <a:ln w="38100">
            <a:solidFill>
              <a:schemeClr val="folHlink"/>
            </a:solidFill>
            <a:round/>
            <a:headEnd/>
            <a:tailEnd/>
          </a:ln>
          <a:effectLst/>
        </p:spPr>
        <p:txBody>
          <a:bodyPr/>
          <a:lstStyle/>
          <a:p>
            <a:endParaRPr lang="en-US" dirty="0"/>
          </a:p>
        </p:txBody>
      </p:sp>
      <p:sp>
        <p:nvSpPr>
          <p:cNvPr id="7192" name="Line 24"/>
          <p:cNvSpPr>
            <a:spLocks noChangeShapeType="1"/>
          </p:cNvSpPr>
          <p:nvPr/>
        </p:nvSpPr>
        <p:spPr bwMode="auto">
          <a:xfrm>
            <a:off x="7086600" y="5181600"/>
            <a:ext cx="76200" cy="0"/>
          </a:xfrm>
          <a:prstGeom prst="line">
            <a:avLst/>
          </a:prstGeom>
          <a:noFill/>
          <a:ln w="28575">
            <a:solidFill>
              <a:schemeClr val="folHlink"/>
            </a:solidFill>
            <a:round/>
            <a:headEnd/>
            <a:tailEnd/>
          </a:ln>
          <a:effectLst/>
        </p:spPr>
        <p:txBody>
          <a:bodyPr/>
          <a:lstStyle/>
          <a:p>
            <a:endParaRPr lang="en-US" dirty="0"/>
          </a:p>
        </p:txBody>
      </p:sp>
      <p:sp>
        <p:nvSpPr>
          <p:cNvPr id="7193" name="Line 25"/>
          <p:cNvSpPr>
            <a:spLocks noChangeShapeType="1"/>
          </p:cNvSpPr>
          <p:nvPr/>
        </p:nvSpPr>
        <p:spPr bwMode="auto">
          <a:xfrm>
            <a:off x="7086600" y="3886200"/>
            <a:ext cx="76200" cy="0"/>
          </a:xfrm>
          <a:prstGeom prst="line">
            <a:avLst/>
          </a:prstGeom>
          <a:noFill/>
          <a:ln w="28575">
            <a:solidFill>
              <a:schemeClr val="folHlink"/>
            </a:solidFill>
            <a:round/>
            <a:headEnd/>
            <a:tailEnd/>
          </a:ln>
          <a:effectLst/>
        </p:spPr>
        <p:txBody>
          <a:bodyPr/>
          <a:lstStyle/>
          <a:p>
            <a:endParaRPr lang="en-US" dirty="0"/>
          </a:p>
        </p:txBody>
      </p:sp>
      <p:sp>
        <p:nvSpPr>
          <p:cNvPr id="7194" name="Line 26"/>
          <p:cNvSpPr>
            <a:spLocks noChangeShapeType="1"/>
          </p:cNvSpPr>
          <p:nvPr/>
        </p:nvSpPr>
        <p:spPr bwMode="auto">
          <a:xfrm>
            <a:off x="7086600" y="6553200"/>
            <a:ext cx="152400" cy="0"/>
          </a:xfrm>
          <a:prstGeom prst="line">
            <a:avLst/>
          </a:prstGeom>
          <a:noFill/>
          <a:ln w="28575">
            <a:solidFill>
              <a:schemeClr val="folHlink"/>
            </a:solidFill>
            <a:round/>
            <a:headEnd/>
            <a:tailEnd/>
          </a:ln>
          <a:effectLst/>
        </p:spPr>
        <p:txBody>
          <a:bodyPr/>
          <a:lstStyle/>
          <a:p>
            <a:endParaRPr lang="en-US" dirty="0"/>
          </a:p>
        </p:txBody>
      </p:sp>
      <p:sp>
        <p:nvSpPr>
          <p:cNvPr id="7195" name="Text Box 27"/>
          <p:cNvSpPr txBox="1">
            <a:spLocks noChangeArrowheads="1"/>
          </p:cNvSpPr>
          <p:nvPr/>
        </p:nvSpPr>
        <p:spPr bwMode="auto">
          <a:xfrm>
            <a:off x="7146925" y="2906713"/>
            <a:ext cx="1997075" cy="641350"/>
          </a:xfrm>
          <a:prstGeom prst="rect">
            <a:avLst/>
          </a:prstGeom>
          <a:noFill/>
          <a:ln w="9525">
            <a:noFill/>
            <a:miter lim="800000"/>
            <a:headEnd/>
            <a:tailEnd/>
          </a:ln>
          <a:effectLst/>
        </p:spPr>
        <p:txBody>
          <a:bodyPr>
            <a:spAutoFit/>
          </a:bodyPr>
          <a:lstStyle/>
          <a:p>
            <a:pPr eaLnBrk="1" hangingPunct="1"/>
            <a:r>
              <a:rPr lang="en-US" b="1" dirty="0">
                <a:solidFill>
                  <a:srgbClr val="92D050"/>
                </a:solidFill>
                <a:latin typeface="Verdana" pitchFamily="34" charset="0"/>
              </a:rPr>
              <a:t>Exiles Return </a:t>
            </a:r>
            <a:br>
              <a:rPr lang="en-US" b="1" dirty="0">
                <a:solidFill>
                  <a:srgbClr val="92D050"/>
                </a:solidFill>
                <a:latin typeface="Verdana" pitchFamily="34" charset="0"/>
              </a:rPr>
            </a:br>
            <a:r>
              <a:rPr lang="en-US" b="1" dirty="0">
                <a:solidFill>
                  <a:srgbClr val="92D050"/>
                </a:solidFill>
                <a:latin typeface="Verdana" pitchFamily="34" charset="0"/>
              </a:rPr>
              <a:t>to Jerusalem</a:t>
            </a:r>
          </a:p>
        </p:txBody>
      </p:sp>
      <p:sp>
        <p:nvSpPr>
          <p:cNvPr id="7196" name="Text Box 28"/>
          <p:cNvSpPr txBox="1">
            <a:spLocks noChangeArrowheads="1"/>
          </p:cNvSpPr>
          <p:nvPr/>
        </p:nvSpPr>
        <p:spPr bwMode="auto">
          <a:xfrm>
            <a:off x="7239000" y="3657600"/>
            <a:ext cx="1905000" cy="835025"/>
          </a:xfrm>
          <a:prstGeom prst="rect">
            <a:avLst/>
          </a:prstGeom>
          <a:noFill/>
          <a:ln w="9525">
            <a:solidFill>
              <a:srgbClr val="669900"/>
            </a:solidFill>
            <a:miter lim="800000"/>
            <a:headEnd/>
            <a:tailEnd/>
          </a:ln>
          <a:effectLst/>
        </p:spPr>
        <p:txBody>
          <a:bodyPr>
            <a:spAutoFit/>
          </a:bodyPr>
          <a:lstStyle/>
          <a:p>
            <a:pPr eaLnBrk="1" hangingPunct="1"/>
            <a:r>
              <a:rPr lang="en-US" sz="1600" b="1" dirty="0">
                <a:solidFill>
                  <a:srgbClr val="7030A0"/>
                </a:solidFill>
                <a:latin typeface="Arial" charset="0"/>
              </a:rPr>
              <a:t>Under Zerubbabel  in  538 BC (Ez. 1-6)</a:t>
            </a:r>
          </a:p>
        </p:txBody>
      </p:sp>
      <p:sp>
        <p:nvSpPr>
          <p:cNvPr id="7197" name="Text Box 29"/>
          <p:cNvSpPr txBox="1">
            <a:spLocks noChangeArrowheads="1"/>
          </p:cNvSpPr>
          <p:nvPr/>
        </p:nvSpPr>
        <p:spPr bwMode="auto">
          <a:xfrm>
            <a:off x="7315200" y="4724400"/>
            <a:ext cx="1600200" cy="835025"/>
          </a:xfrm>
          <a:prstGeom prst="rect">
            <a:avLst/>
          </a:prstGeom>
          <a:noFill/>
          <a:ln w="9525">
            <a:solidFill>
              <a:srgbClr val="669900"/>
            </a:solidFill>
            <a:miter lim="800000"/>
            <a:headEnd/>
            <a:tailEnd/>
          </a:ln>
          <a:effectLst/>
        </p:spPr>
        <p:txBody>
          <a:bodyPr>
            <a:spAutoFit/>
          </a:bodyPr>
          <a:lstStyle/>
          <a:p>
            <a:pPr eaLnBrk="1" hangingPunct="1"/>
            <a:r>
              <a:rPr lang="en-US" sz="1600" b="1" dirty="0">
                <a:solidFill>
                  <a:srgbClr val="7030A0"/>
                </a:solidFill>
                <a:latin typeface="Arial" charset="0"/>
              </a:rPr>
              <a:t>Under Ezra </a:t>
            </a:r>
            <a:br>
              <a:rPr lang="en-US" sz="1600" b="1" dirty="0">
                <a:solidFill>
                  <a:srgbClr val="7030A0"/>
                </a:solidFill>
                <a:latin typeface="Arial" charset="0"/>
              </a:rPr>
            </a:br>
            <a:r>
              <a:rPr lang="en-US" sz="1600" b="1" dirty="0">
                <a:solidFill>
                  <a:srgbClr val="7030A0"/>
                </a:solidFill>
                <a:latin typeface="Arial" charset="0"/>
              </a:rPr>
              <a:t>in 458 BC</a:t>
            </a:r>
            <a:br>
              <a:rPr lang="en-US" sz="1600" b="1" dirty="0">
                <a:solidFill>
                  <a:srgbClr val="7030A0"/>
                </a:solidFill>
                <a:latin typeface="Arial" charset="0"/>
              </a:rPr>
            </a:br>
            <a:r>
              <a:rPr lang="en-US" sz="1600" b="1" dirty="0">
                <a:solidFill>
                  <a:srgbClr val="7030A0"/>
                </a:solidFill>
                <a:latin typeface="Arial" charset="0"/>
              </a:rPr>
              <a:t>(Ez. 7-10)</a:t>
            </a:r>
          </a:p>
        </p:txBody>
      </p:sp>
      <p:sp>
        <p:nvSpPr>
          <p:cNvPr id="7198" name="Text Box 30"/>
          <p:cNvSpPr txBox="1">
            <a:spLocks noChangeArrowheads="1"/>
          </p:cNvSpPr>
          <p:nvPr/>
        </p:nvSpPr>
        <p:spPr bwMode="auto">
          <a:xfrm>
            <a:off x="7239000" y="5867400"/>
            <a:ext cx="1905000" cy="835025"/>
          </a:xfrm>
          <a:prstGeom prst="rect">
            <a:avLst/>
          </a:prstGeom>
          <a:noFill/>
          <a:ln w="9525">
            <a:solidFill>
              <a:schemeClr val="folHlink"/>
            </a:solidFill>
            <a:miter lim="800000"/>
            <a:headEnd/>
            <a:tailEnd/>
          </a:ln>
          <a:effectLst/>
        </p:spPr>
        <p:txBody>
          <a:bodyPr>
            <a:spAutoFit/>
          </a:bodyPr>
          <a:lstStyle/>
          <a:p>
            <a:pPr eaLnBrk="1" hangingPunct="1"/>
            <a:r>
              <a:rPr lang="en-US" sz="1600" b="1" dirty="0">
                <a:solidFill>
                  <a:srgbClr val="7030A0"/>
                </a:solidFill>
                <a:latin typeface="Arial" charset="0"/>
              </a:rPr>
              <a:t>Under Nehemiah</a:t>
            </a:r>
            <a:br>
              <a:rPr lang="en-US" sz="1600" b="1" dirty="0">
                <a:solidFill>
                  <a:srgbClr val="7030A0"/>
                </a:solidFill>
                <a:latin typeface="Arial" charset="0"/>
              </a:rPr>
            </a:br>
            <a:r>
              <a:rPr lang="en-US" sz="1600" b="1" dirty="0">
                <a:solidFill>
                  <a:srgbClr val="7030A0"/>
                </a:solidFill>
                <a:latin typeface="Arial" charset="0"/>
              </a:rPr>
              <a:t>in 444 BC</a:t>
            </a:r>
            <a:br>
              <a:rPr lang="en-US" sz="1600" b="1" dirty="0">
                <a:solidFill>
                  <a:srgbClr val="7030A0"/>
                </a:solidFill>
                <a:latin typeface="Arial" charset="0"/>
              </a:rPr>
            </a:br>
            <a:r>
              <a:rPr lang="en-US" sz="1600" b="1" dirty="0">
                <a:solidFill>
                  <a:srgbClr val="7030A0"/>
                </a:solidFill>
                <a:latin typeface="Arial" charset="0"/>
              </a:rPr>
              <a:t>(Neh. 1-2)</a:t>
            </a:r>
          </a:p>
        </p:txBody>
      </p:sp>
      <p:sp>
        <p:nvSpPr>
          <p:cNvPr id="7199" name="Text Box 31"/>
          <p:cNvSpPr txBox="1">
            <a:spLocks noChangeArrowheads="1"/>
          </p:cNvSpPr>
          <p:nvPr/>
        </p:nvSpPr>
        <p:spPr bwMode="auto">
          <a:xfrm>
            <a:off x="4556125" y="2703513"/>
            <a:ext cx="2063750" cy="641350"/>
          </a:xfrm>
          <a:prstGeom prst="rect">
            <a:avLst/>
          </a:prstGeom>
          <a:noFill/>
          <a:ln w="9525">
            <a:noFill/>
            <a:miter lim="800000"/>
            <a:headEnd/>
            <a:tailEnd/>
          </a:ln>
          <a:effectLst/>
        </p:spPr>
        <p:txBody>
          <a:bodyPr wrap="none">
            <a:spAutoFit/>
          </a:bodyPr>
          <a:lstStyle/>
          <a:p>
            <a:pPr eaLnBrk="1" hangingPunct="1"/>
            <a:r>
              <a:rPr lang="en-US" b="1" dirty="0">
                <a:solidFill>
                  <a:srgbClr val="92D050"/>
                </a:solidFill>
                <a:latin typeface="Arial" charset="0"/>
              </a:rPr>
              <a:t>Kingdom Divided</a:t>
            </a:r>
            <a:br>
              <a:rPr lang="en-US" b="1" dirty="0">
                <a:solidFill>
                  <a:srgbClr val="92D050"/>
                </a:solidFill>
                <a:latin typeface="Arial" charset="0"/>
              </a:rPr>
            </a:br>
            <a:r>
              <a:rPr lang="en-US" b="1" dirty="0">
                <a:solidFill>
                  <a:srgbClr val="92D050"/>
                </a:solidFill>
                <a:latin typeface="Arial" charset="0"/>
              </a:rPr>
              <a:t>in 931 BC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mn-lt"/>
              </a:rPr>
              <a:t>The Three Returns from Exile</a:t>
            </a:r>
          </a:p>
        </p:txBody>
      </p:sp>
      <p:sp>
        <p:nvSpPr>
          <p:cNvPr id="5" name="Content Placeholder 4"/>
          <p:cNvSpPr>
            <a:spLocks noGrp="1"/>
          </p:cNvSpPr>
          <p:nvPr>
            <p:ph idx="1"/>
          </p:nvPr>
        </p:nvSpPr>
        <p:spPr>
          <a:xfrm>
            <a:off x="381000" y="1524000"/>
            <a:ext cx="8763000" cy="4876800"/>
          </a:xfrm>
        </p:spPr>
        <p:txBody>
          <a:bodyPr/>
          <a:lstStyle/>
          <a:p>
            <a:pPr>
              <a:buNone/>
            </a:pPr>
            <a:endParaRPr lang="en-US" sz="1000" dirty="0"/>
          </a:p>
          <a:p>
            <a:pPr>
              <a:buNone/>
            </a:pPr>
            <a:endParaRPr lang="en-US" dirty="0"/>
          </a:p>
        </p:txBody>
      </p:sp>
      <p:sp>
        <p:nvSpPr>
          <p:cNvPr id="6" name="Right Arrow 5"/>
          <p:cNvSpPr/>
          <p:nvPr/>
        </p:nvSpPr>
        <p:spPr>
          <a:xfrm>
            <a:off x="487738" y="2514600"/>
            <a:ext cx="1295400" cy="2286000"/>
          </a:xfrm>
          <a:prstGeom prst="rightArrow">
            <a:avLst>
              <a:gd name="adj1" fmla="val 47183"/>
              <a:gd name="adj2" fmla="val 395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badi MT Condensed Extra Bold" charset="0"/>
                <a:ea typeface="Abadi MT Condensed Extra Bold" charset="0"/>
                <a:cs typeface="Abadi MT Condensed Extra Bold" charset="0"/>
              </a:rPr>
              <a:t>Captivity</a:t>
            </a:r>
          </a:p>
          <a:p>
            <a:pPr algn="ctr"/>
            <a:r>
              <a:rPr lang="en-US" dirty="0">
                <a:latin typeface="Abadi MT Condensed Extra Bold" charset="0"/>
                <a:ea typeface="Abadi MT Condensed Extra Bold" charset="0"/>
                <a:cs typeface="Abadi MT Condensed Extra Bold" charset="0"/>
              </a:rPr>
              <a:t>70 Years</a:t>
            </a:r>
          </a:p>
        </p:txBody>
      </p:sp>
      <p:cxnSp>
        <p:nvCxnSpPr>
          <p:cNvPr id="8" name="Straight Connector 7"/>
          <p:cNvCxnSpPr/>
          <p:nvPr/>
        </p:nvCxnSpPr>
        <p:spPr>
          <a:xfrm rot="5400000">
            <a:off x="3810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81200" y="2209800"/>
            <a:ext cx="381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4478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981200" y="54102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2819400" y="54102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5146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35814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5720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55626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114800" y="54102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0800000">
            <a:off x="4953000" y="54102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114800" y="22098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0800000">
            <a:off x="4953000" y="22098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172200" y="22098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0800000">
            <a:off x="6934200" y="22098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172200" y="54102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10800000">
            <a:off x="6934200" y="54102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4" name="Down Arrow 83"/>
          <p:cNvSpPr/>
          <p:nvPr/>
        </p:nvSpPr>
        <p:spPr>
          <a:xfrm rot="16200000">
            <a:off x="7353300" y="3086100"/>
            <a:ext cx="2438400" cy="1143000"/>
          </a:xfrm>
          <a:prstGeom prst="downArrow">
            <a:avLst>
              <a:gd name="adj1" fmla="val 50000"/>
              <a:gd name="adj2" fmla="val 44894"/>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latin typeface="Abadi MT Condensed Extra Bold" charset="0"/>
                <a:ea typeface="Abadi MT Condensed Extra Bold" charset="0"/>
                <a:cs typeface="Abadi MT Condensed Extra Bold" charset="0"/>
              </a:rPr>
              <a:t>400 </a:t>
            </a:r>
          </a:p>
          <a:p>
            <a:pPr algn="ctr"/>
            <a:r>
              <a:rPr lang="en-US" dirty="0">
                <a:latin typeface="Abadi MT Condensed Extra Bold" charset="0"/>
                <a:ea typeface="Abadi MT Condensed Extra Bold" charset="0"/>
                <a:cs typeface="Abadi MT Condensed Extra Bold" charset="0"/>
              </a:rPr>
              <a:t>silent</a:t>
            </a:r>
          </a:p>
          <a:p>
            <a:pPr algn="ctr"/>
            <a:r>
              <a:rPr lang="en-US" dirty="0">
                <a:latin typeface="Abadi MT Condensed Extra Bold" charset="0"/>
                <a:ea typeface="Abadi MT Condensed Extra Bold" charset="0"/>
                <a:cs typeface="Abadi MT Condensed Extra Bold" charset="0"/>
              </a:rPr>
              <a:t>years</a:t>
            </a:r>
          </a:p>
        </p:txBody>
      </p:sp>
      <p:cxnSp>
        <p:nvCxnSpPr>
          <p:cNvPr id="87" name="Straight Connector 86"/>
          <p:cNvCxnSpPr/>
          <p:nvPr/>
        </p:nvCxnSpPr>
        <p:spPr>
          <a:xfrm>
            <a:off x="2743200" y="22098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7086600" y="3276600"/>
            <a:ext cx="990600" cy="830997"/>
          </a:xfrm>
          <a:prstGeom prst="rect">
            <a:avLst/>
          </a:prstGeom>
          <a:noFill/>
        </p:spPr>
        <p:txBody>
          <a:bodyPr vert="horz" wrap="square" rtlCol="0">
            <a:spAutoFit/>
          </a:bodyPr>
          <a:lstStyle/>
          <a:p>
            <a:r>
              <a:rPr lang="en-US" sz="1600" dirty="0">
                <a:latin typeface="Abadi MT Condensed Extra Bold" charset="0"/>
                <a:ea typeface="Abadi MT Condensed Extra Bold" charset="0"/>
                <a:cs typeface="Abadi MT Condensed Extra Bold" charset="0"/>
              </a:rPr>
              <a:t>   Neh’s </a:t>
            </a:r>
          </a:p>
          <a:p>
            <a:r>
              <a:rPr lang="en-US" sz="1600" dirty="0">
                <a:latin typeface="Abadi MT Condensed Extra Bold" charset="0"/>
                <a:ea typeface="Abadi MT Condensed Extra Bold" charset="0"/>
                <a:cs typeface="Abadi MT Condensed Extra Bold" charset="0"/>
              </a:rPr>
              <a:t>   second</a:t>
            </a:r>
          </a:p>
          <a:p>
            <a:r>
              <a:rPr lang="en-US" sz="1600" dirty="0">
                <a:latin typeface="Abadi MT Condensed Extra Bold" charset="0"/>
                <a:ea typeface="Abadi MT Condensed Extra Bold" charset="0"/>
                <a:cs typeface="Abadi MT Condensed Extra Bold" charset="0"/>
              </a:rPr>
              <a:t>   retur</a:t>
            </a:r>
            <a:r>
              <a:rPr lang="en-US" sz="1400" dirty="0">
                <a:latin typeface="Abadi MT Condensed Extra Bold" charset="0"/>
                <a:ea typeface="Abadi MT Condensed Extra Bold" charset="0"/>
                <a:cs typeface="Abadi MT Condensed Extra Bold" charset="0"/>
              </a:rPr>
              <a:t>n </a:t>
            </a:r>
          </a:p>
        </p:txBody>
      </p:sp>
      <p:sp>
        <p:nvSpPr>
          <p:cNvPr id="128" name="TextBox 127"/>
          <p:cNvSpPr txBox="1"/>
          <p:nvPr/>
        </p:nvSpPr>
        <p:spPr>
          <a:xfrm>
            <a:off x="1981200" y="2514600"/>
            <a:ext cx="1042310" cy="584775"/>
          </a:xfrm>
          <a:prstGeom prst="rect">
            <a:avLst/>
          </a:prstGeom>
          <a:noFill/>
        </p:spPr>
        <p:txBody>
          <a:bodyPr wrap="square" rtlCol="0">
            <a:spAutoFit/>
          </a:bodyPr>
          <a:lstStyle/>
          <a:p>
            <a:r>
              <a:rPr lang="en-US" sz="1600" dirty="0">
                <a:latin typeface="Abadi MT Condensed Extra Bold" charset="0"/>
                <a:ea typeface="Abadi MT Condensed Extra Bold" charset="0"/>
                <a:cs typeface="Abadi MT Condensed Extra Bold" charset="0"/>
              </a:rPr>
              <a:t>    Temple</a:t>
            </a:r>
          </a:p>
          <a:p>
            <a:r>
              <a:rPr lang="en-US" sz="1600" dirty="0">
                <a:latin typeface="Abadi MT Condensed Extra Bold" charset="0"/>
                <a:ea typeface="Abadi MT Condensed Extra Bold" charset="0"/>
                <a:cs typeface="Abadi MT Condensed Extra Bold" charset="0"/>
              </a:rPr>
              <a:t>    rebuilt</a:t>
            </a:r>
          </a:p>
        </p:txBody>
      </p:sp>
      <p:sp>
        <p:nvSpPr>
          <p:cNvPr id="129" name="TextBox 128"/>
          <p:cNvSpPr txBox="1"/>
          <p:nvPr/>
        </p:nvSpPr>
        <p:spPr>
          <a:xfrm>
            <a:off x="4114800" y="2514600"/>
            <a:ext cx="1143000" cy="584775"/>
          </a:xfrm>
          <a:prstGeom prst="rect">
            <a:avLst/>
          </a:prstGeom>
          <a:noFill/>
        </p:spPr>
        <p:txBody>
          <a:bodyPr wrap="square" rtlCol="0">
            <a:spAutoFit/>
          </a:bodyPr>
          <a:lstStyle/>
          <a:p>
            <a:r>
              <a:rPr lang="en-US" sz="1400" dirty="0">
                <a:latin typeface="Abadi MT Condensed Extra Bold" charset="0"/>
                <a:ea typeface="Abadi MT Condensed Extra Bold" charset="0"/>
                <a:cs typeface="Abadi MT Condensed Extra Bold" charset="0"/>
              </a:rPr>
              <a:t>   </a:t>
            </a:r>
            <a:r>
              <a:rPr lang="en-US" sz="1600" dirty="0">
                <a:latin typeface="Abadi MT Condensed Extra Bold" charset="0"/>
                <a:ea typeface="Abadi MT Condensed Extra Bold" charset="0"/>
                <a:cs typeface="Abadi MT Condensed Extra Bold" charset="0"/>
              </a:rPr>
              <a:t>People</a:t>
            </a:r>
          </a:p>
          <a:p>
            <a:r>
              <a:rPr lang="en-US" sz="1600" dirty="0">
                <a:latin typeface="Abadi MT Condensed Extra Bold" charset="0"/>
                <a:ea typeface="Abadi MT Condensed Extra Bold" charset="0"/>
                <a:cs typeface="Abadi MT Condensed Extra Bold" charset="0"/>
              </a:rPr>
              <a:t>  reformed </a:t>
            </a:r>
          </a:p>
        </p:txBody>
      </p:sp>
      <p:sp>
        <p:nvSpPr>
          <p:cNvPr id="131" name="TextBox 130"/>
          <p:cNvSpPr txBox="1"/>
          <p:nvPr/>
        </p:nvSpPr>
        <p:spPr>
          <a:xfrm>
            <a:off x="6172200" y="2514600"/>
            <a:ext cx="975176" cy="584775"/>
          </a:xfrm>
          <a:prstGeom prst="rect">
            <a:avLst/>
          </a:prstGeom>
          <a:noFill/>
        </p:spPr>
        <p:txBody>
          <a:bodyPr wrap="square" rtlCol="0">
            <a:spAutoFit/>
          </a:bodyPr>
          <a:lstStyle/>
          <a:p>
            <a:r>
              <a:rPr lang="en-US" sz="1400" dirty="0"/>
              <a:t>      </a:t>
            </a:r>
            <a:r>
              <a:rPr lang="en-US" sz="1600" b="1" dirty="0">
                <a:latin typeface="American Typewriter Condensed" panose="02090606020004020304" pitchFamily="18" charset="77"/>
              </a:rPr>
              <a:t>Wall</a:t>
            </a:r>
          </a:p>
          <a:p>
            <a:r>
              <a:rPr lang="en-US" sz="1600" b="1" dirty="0">
                <a:latin typeface="American Typewriter Condensed" panose="02090606020004020304" pitchFamily="18" charset="77"/>
              </a:rPr>
              <a:t>    </a:t>
            </a:r>
            <a:r>
              <a:rPr lang="en-US" sz="1600" b="1" dirty="0">
                <a:latin typeface="American Typewriter Condensed" panose="02090606020004020304" pitchFamily="18" charset="77"/>
                <a:ea typeface="Abadi MT Condensed Extra Bold" charset="0"/>
                <a:cs typeface="Abadi MT Condensed Extra Bold" charset="0"/>
              </a:rPr>
              <a:t>rebuilt</a:t>
            </a:r>
          </a:p>
        </p:txBody>
      </p:sp>
      <p:sp>
        <p:nvSpPr>
          <p:cNvPr id="133" name="TextBox 132"/>
          <p:cNvSpPr txBox="1"/>
          <p:nvPr/>
        </p:nvSpPr>
        <p:spPr>
          <a:xfrm>
            <a:off x="3200400" y="3276600"/>
            <a:ext cx="950272" cy="646331"/>
          </a:xfrm>
          <a:prstGeom prst="rect">
            <a:avLst/>
          </a:prstGeom>
          <a:noFill/>
        </p:spPr>
        <p:txBody>
          <a:bodyPr wrap="square" rtlCol="0">
            <a:spAutoFit/>
          </a:bodyPr>
          <a:lstStyle/>
          <a:p>
            <a:r>
              <a:rPr lang="en-US" dirty="0">
                <a:latin typeface="Abadi MT Condensed Extra Bold" charset="0"/>
                <a:ea typeface="Abadi MT Condensed Extra Bold" charset="0"/>
                <a:cs typeface="Abadi MT Condensed Extra Bold" charset="0"/>
              </a:rPr>
              <a:t>  Gap</a:t>
            </a:r>
          </a:p>
          <a:p>
            <a:r>
              <a:rPr lang="en-US" dirty="0">
                <a:latin typeface="Abadi MT Condensed Extra Bold" charset="0"/>
                <a:ea typeface="Abadi MT Condensed Extra Bold" charset="0"/>
                <a:cs typeface="Abadi MT Condensed Extra Bold" charset="0"/>
              </a:rPr>
              <a:t> 57 yrs</a:t>
            </a:r>
          </a:p>
        </p:txBody>
      </p:sp>
      <p:sp>
        <p:nvSpPr>
          <p:cNvPr id="138" name="TextBox 137"/>
          <p:cNvSpPr txBox="1"/>
          <p:nvPr/>
        </p:nvSpPr>
        <p:spPr>
          <a:xfrm>
            <a:off x="5257800" y="3276600"/>
            <a:ext cx="915865" cy="646331"/>
          </a:xfrm>
          <a:prstGeom prst="rect">
            <a:avLst/>
          </a:prstGeom>
          <a:noFill/>
        </p:spPr>
        <p:txBody>
          <a:bodyPr wrap="square" rtlCol="0">
            <a:spAutoFit/>
          </a:bodyPr>
          <a:lstStyle/>
          <a:p>
            <a:r>
              <a:rPr lang="en-US" dirty="0">
                <a:latin typeface="Abadi MT Condensed Extra Bold" charset="0"/>
                <a:ea typeface="Abadi MT Condensed Extra Bold" charset="0"/>
                <a:cs typeface="Abadi MT Condensed Extra Bold" charset="0"/>
              </a:rPr>
              <a:t>  Gap</a:t>
            </a:r>
          </a:p>
          <a:p>
            <a:r>
              <a:rPr lang="en-US" dirty="0">
                <a:latin typeface="Abadi MT Condensed Extra Bold" charset="0"/>
                <a:ea typeface="Abadi MT Condensed Extra Bold" charset="0"/>
                <a:cs typeface="Abadi MT Condensed Extra Bold" charset="0"/>
              </a:rPr>
              <a:t> 12 yrs</a:t>
            </a:r>
          </a:p>
        </p:txBody>
      </p:sp>
      <p:sp>
        <p:nvSpPr>
          <p:cNvPr id="139" name="TextBox 138"/>
          <p:cNvSpPr txBox="1"/>
          <p:nvPr/>
        </p:nvSpPr>
        <p:spPr>
          <a:xfrm>
            <a:off x="1905000" y="5334000"/>
            <a:ext cx="609600" cy="369332"/>
          </a:xfrm>
          <a:prstGeom prst="rect">
            <a:avLst/>
          </a:prstGeom>
          <a:noFill/>
        </p:spPr>
        <p:txBody>
          <a:bodyPr wrap="square" rtlCol="0">
            <a:spAutoFit/>
          </a:bodyPr>
          <a:lstStyle/>
          <a:p>
            <a:r>
              <a:rPr lang="en-US" b="1" dirty="0"/>
              <a:t>538</a:t>
            </a:r>
            <a:r>
              <a:rPr lang="en-US" dirty="0"/>
              <a:t> </a:t>
            </a:r>
          </a:p>
        </p:txBody>
      </p:sp>
      <p:sp>
        <p:nvSpPr>
          <p:cNvPr id="142" name="TextBox 141"/>
          <p:cNvSpPr txBox="1"/>
          <p:nvPr/>
        </p:nvSpPr>
        <p:spPr>
          <a:xfrm>
            <a:off x="2667000" y="5334000"/>
            <a:ext cx="533400" cy="369332"/>
          </a:xfrm>
          <a:prstGeom prst="rect">
            <a:avLst/>
          </a:prstGeom>
          <a:noFill/>
        </p:spPr>
        <p:txBody>
          <a:bodyPr wrap="square" rtlCol="0">
            <a:spAutoFit/>
          </a:bodyPr>
          <a:lstStyle/>
          <a:p>
            <a:r>
              <a:rPr lang="en-US" b="1" dirty="0"/>
              <a:t>515</a:t>
            </a:r>
          </a:p>
        </p:txBody>
      </p:sp>
      <p:sp>
        <p:nvSpPr>
          <p:cNvPr id="145" name="TextBox 144"/>
          <p:cNvSpPr txBox="1"/>
          <p:nvPr/>
        </p:nvSpPr>
        <p:spPr>
          <a:xfrm>
            <a:off x="4038600" y="5334000"/>
            <a:ext cx="684918" cy="369332"/>
          </a:xfrm>
          <a:prstGeom prst="rect">
            <a:avLst/>
          </a:prstGeom>
          <a:noFill/>
        </p:spPr>
        <p:txBody>
          <a:bodyPr wrap="square" rtlCol="0">
            <a:spAutoFit/>
          </a:bodyPr>
          <a:lstStyle/>
          <a:p>
            <a:r>
              <a:rPr lang="en-US" b="1" dirty="0"/>
              <a:t>458</a:t>
            </a:r>
          </a:p>
        </p:txBody>
      </p:sp>
      <p:sp>
        <p:nvSpPr>
          <p:cNvPr id="150" name="TextBox 149"/>
          <p:cNvSpPr txBox="1"/>
          <p:nvPr/>
        </p:nvSpPr>
        <p:spPr>
          <a:xfrm>
            <a:off x="4800599" y="5334000"/>
            <a:ext cx="608135" cy="369332"/>
          </a:xfrm>
          <a:prstGeom prst="rect">
            <a:avLst/>
          </a:prstGeom>
          <a:noFill/>
        </p:spPr>
        <p:txBody>
          <a:bodyPr wrap="square" rtlCol="0">
            <a:spAutoFit/>
          </a:bodyPr>
          <a:lstStyle/>
          <a:p>
            <a:r>
              <a:rPr lang="en-US" b="1" dirty="0"/>
              <a:t>456</a:t>
            </a:r>
          </a:p>
        </p:txBody>
      </p:sp>
      <p:sp>
        <p:nvSpPr>
          <p:cNvPr id="151" name="TextBox 150"/>
          <p:cNvSpPr txBox="1"/>
          <p:nvPr/>
        </p:nvSpPr>
        <p:spPr>
          <a:xfrm>
            <a:off x="6019800" y="5334000"/>
            <a:ext cx="609601" cy="369332"/>
          </a:xfrm>
          <a:prstGeom prst="rect">
            <a:avLst/>
          </a:prstGeom>
          <a:noFill/>
        </p:spPr>
        <p:txBody>
          <a:bodyPr wrap="square" rtlCol="0">
            <a:spAutoFit/>
          </a:bodyPr>
          <a:lstStyle/>
          <a:p>
            <a:r>
              <a:rPr lang="en-US" b="1" dirty="0"/>
              <a:t>444</a:t>
            </a:r>
          </a:p>
        </p:txBody>
      </p:sp>
      <p:sp>
        <p:nvSpPr>
          <p:cNvPr id="152" name="TextBox 151"/>
          <p:cNvSpPr txBox="1"/>
          <p:nvPr/>
        </p:nvSpPr>
        <p:spPr>
          <a:xfrm>
            <a:off x="6781800" y="5334000"/>
            <a:ext cx="685800" cy="369332"/>
          </a:xfrm>
          <a:prstGeom prst="rect">
            <a:avLst/>
          </a:prstGeom>
          <a:noFill/>
        </p:spPr>
        <p:txBody>
          <a:bodyPr wrap="square" rtlCol="0">
            <a:spAutoFit/>
          </a:bodyPr>
          <a:lstStyle/>
          <a:p>
            <a:r>
              <a:rPr lang="en-US" b="1" dirty="0"/>
              <a:t>432</a:t>
            </a:r>
          </a:p>
        </p:txBody>
      </p:sp>
      <p:sp>
        <p:nvSpPr>
          <p:cNvPr id="153" name="TextBox 152"/>
          <p:cNvSpPr txBox="1"/>
          <p:nvPr/>
        </p:nvSpPr>
        <p:spPr>
          <a:xfrm>
            <a:off x="1981200" y="5638800"/>
            <a:ext cx="1219200" cy="1200329"/>
          </a:xfrm>
          <a:prstGeom prst="rect">
            <a:avLst/>
          </a:prstGeom>
          <a:noFill/>
        </p:spPr>
        <p:txBody>
          <a:bodyPr wrap="square" rtlCol="0">
            <a:spAutoFit/>
          </a:bodyPr>
          <a:lstStyle/>
          <a:p>
            <a:r>
              <a:rPr lang="en-US" b="1" dirty="0"/>
              <a:t>  Haggai</a:t>
            </a:r>
          </a:p>
          <a:p>
            <a:r>
              <a:rPr lang="en-US" b="1" dirty="0"/>
              <a:t>     520</a:t>
            </a:r>
            <a:br>
              <a:rPr lang="en-US" b="1" dirty="0"/>
            </a:br>
            <a:r>
              <a:rPr lang="en-US" b="1" dirty="0"/>
              <a:t>Zechariah</a:t>
            </a:r>
          </a:p>
          <a:p>
            <a:r>
              <a:rPr lang="en-US" b="1" dirty="0"/>
              <a:t>  520-518</a:t>
            </a:r>
          </a:p>
        </p:txBody>
      </p:sp>
      <p:sp>
        <p:nvSpPr>
          <p:cNvPr id="154" name="TextBox 153"/>
          <p:cNvSpPr txBox="1"/>
          <p:nvPr/>
        </p:nvSpPr>
        <p:spPr>
          <a:xfrm>
            <a:off x="3124200" y="5867400"/>
            <a:ext cx="990601" cy="646331"/>
          </a:xfrm>
          <a:prstGeom prst="rect">
            <a:avLst/>
          </a:prstGeom>
          <a:noFill/>
        </p:spPr>
        <p:txBody>
          <a:bodyPr wrap="square" rtlCol="0">
            <a:spAutoFit/>
          </a:bodyPr>
          <a:lstStyle/>
          <a:p>
            <a:r>
              <a:rPr lang="en-US" b="1" dirty="0"/>
              <a:t>Esther</a:t>
            </a:r>
          </a:p>
          <a:p>
            <a:r>
              <a:rPr lang="en-US" b="1" dirty="0"/>
              <a:t>483-473</a:t>
            </a:r>
          </a:p>
        </p:txBody>
      </p:sp>
      <p:sp>
        <p:nvSpPr>
          <p:cNvPr id="155" name="TextBox 154"/>
          <p:cNvSpPr txBox="1"/>
          <p:nvPr/>
        </p:nvSpPr>
        <p:spPr>
          <a:xfrm>
            <a:off x="7239000" y="5638800"/>
            <a:ext cx="1219200" cy="646331"/>
          </a:xfrm>
          <a:prstGeom prst="rect">
            <a:avLst/>
          </a:prstGeom>
          <a:noFill/>
        </p:spPr>
        <p:txBody>
          <a:bodyPr wrap="square" rtlCol="0">
            <a:spAutoFit/>
          </a:bodyPr>
          <a:lstStyle/>
          <a:p>
            <a:r>
              <a:rPr lang="en-US" b="1" dirty="0"/>
              <a:t>Malachi</a:t>
            </a:r>
          </a:p>
          <a:p>
            <a:r>
              <a:rPr lang="en-US" b="1" dirty="0"/>
              <a:t>450-430 </a:t>
            </a:r>
          </a:p>
        </p:txBody>
      </p:sp>
      <p:sp>
        <p:nvSpPr>
          <p:cNvPr id="2" name="TextBox 1">
            <a:extLst>
              <a:ext uri="{FF2B5EF4-FFF2-40B4-BE49-F238E27FC236}">
                <a16:creationId xmlns:a16="http://schemas.microsoft.com/office/drawing/2014/main" id="{27278D67-1044-5642-AE56-498382A6D953}"/>
              </a:ext>
            </a:extLst>
          </p:cNvPr>
          <p:cNvSpPr txBox="1"/>
          <p:nvPr/>
        </p:nvSpPr>
        <p:spPr>
          <a:xfrm>
            <a:off x="2087937" y="3440668"/>
            <a:ext cx="987771" cy="369332"/>
          </a:xfrm>
          <a:prstGeom prst="rect">
            <a:avLst/>
          </a:prstGeom>
          <a:noFill/>
        </p:spPr>
        <p:txBody>
          <a:bodyPr wrap="none" rtlCol="0">
            <a:spAutoFit/>
          </a:bodyPr>
          <a:lstStyle/>
          <a:p>
            <a:r>
              <a:rPr lang="en-US" b="1" dirty="0"/>
              <a:t>Ezra 1-6</a:t>
            </a:r>
          </a:p>
        </p:txBody>
      </p:sp>
      <p:sp>
        <p:nvSpPr>
          <p:cNvPr id="3" name="TextBox 2">
            <a:extLst>
              <a:ext uri="{FF2B5EF4-FFF2-40B4-BE49-F238E27FC236}">
                <a16:creationId xmlns:a16="http://schemas.microsoft.com/office/drawing/2014/main" id="{F46F5FBF-148C-F544-9091-7DCA8C032B6A}"/>
              </a:ext>
            </a:extLst>
          </p:cNvPr>
          <p:cNvSpPr txBox="1"/>
          <p:nvPr/>
        </p:nvSpPr>
        <p:spPr>
          <a:xfrm>
            <a:off x="4158927" y="3440668"/>
            <a:ext cx="1091966" cy="369332"/>
          </a:xfrm>
          <a:prstGeom prst="rect">
            <a:avLst/>
          </a:prstGeom>
          <a:noFill/>
        </p:spPr>
        <p:txBody>
          <a:bodyPr wrap="none" rtlCol="0">
            <a:spAutoFit/>
          </a:bodyPr>
          <a:lstStyle/>
          <a:p>
            <a:r>
              <a:rPr lang="en-US" b="1" dirty="0"/>
              <a:t>Ezra 7-10</a:t>
            </a:r>
          </a:p>
        </p:txBody>
      </p:sp>
      <p:sp>
        <p:nvSpPr>
          <p:cNvPr id="7" name="TextBox 6">
            <a:extLst>
              <a:ext uri="{FF2B5EF4-FFF2-40B4-BE49-F238E27FC236}">
                <a16:creationId xmlns:a16="http://schemas.microsoft.com/office/drawing/2014/main" id="{C2D44BC6-7EB6-4F4B-B9FE-1DB02181B449}"/>
              </a:ext>
            </a:extLst>
          </p:cNvPr>
          <p:cNvSpPr txBox="1"/>
          <p:nvPr/>
        </p:nvSpPr>
        <p:spPr>
          <a:xfrm>
            <a:off x="6125358" y="3473524"/>
            <a:ext cx="1107996" cy="338554"/>
          </a:xfrm>
          <a:prstGeom prst="rect">
            <a:avLst/>
          </a:prstGeom>
          <a:noFill/>
        </p:spPr>
        <p:txBody>
          <a:bodyPr wrap="none" rtlCol="0">
            <a:spAutoFit/>
          </a:bodyPr>
          <a:lstStyle/>
          <a:p>
            <a:r>
              <a:rPr lang="en-US" sz="1600" b="1" dirty="0"/>
              <a:t>Nehemiah</a:t>
            </a:r>
          </a:p>
        </p:txBody>
      </p:sp>
      <p:sp>
        <p:nvSpPr>
          <p:cNvPr id="9" name="TextBox 8">
            <a:extLst>
              <a:ext uri="{FF2B5EF4-FFF2-40B4-BE49-F238E27FC236}">
                <a16:creationId xmlns:a16="http://schemas.microsoft.com/office/drawing/2014/main" id="{05509617-1B66-734F-B2AF-EF00CA50CFC5}"/>
              </a:ext>
            </a:extLst>
          </p:cNvPr>
          <p:cNvSpPr txBox="1"/>
          <p:nvPr/>
        </p:nvSpPr>
        <p:spPr>
          <a:xfrm>
            <a:off x="3912362" y="1787421"/>
            <a:ext cx="1496372" cy="369332"/>
          </a:xfrm>
          <a:prstGeom prst="rect">
            <a:avLst/>
          </a:prstGeom>
          <a:noFill/>
        </p:spPr>
        <p:txBody>
          <a:bodyPr wrap="none" rtlCol="0">
            <a:spAutoFit/>
          </a:bodyPr>
          <a:lstStyle/>
          <a:p>
            <a:r>
              <a:rPr lang="en-US" b="1" dirty="0"/>
              <a:t>The 2</a:t>
            </a:r>
            <a:r>
              <a:rPr lang="en-US" b="1" baseline="30000" dirty="0"/>
              <a:t>nd</a:t>
            </a:r>
            <a:r>
              <a:rPr lang="en-US" b="1" dirty="0"/>
              <a:t> Wave</a:t>
            </a:r>
          </a:p>
        </p:txBody>
      </p:sp>
      <p:sp>
        <p:nvSpPr>
          <p:cNvPr id="44" name="TextBox 43">
            <a:extLst>
              <a:ext uri="{FF2B5EF4-FFF2-40B4-BE49-F238E27FC236}">
                <a16:creationId xmlns:a16="http://schemas.microsoft.com/office/drawing/2014/main" id="{37916D5F-48CD-A142-9F78-727F6ADE5B79}"/>
              </a:ext>
            </a:extLst>
          </p:cNvPr>
          <p:cNvSpPr txBox="1"/>
          <p:nvPr/>
        </p:nvSpPr>
        <p:spPr>
          <a:xfrm>
            <a:off x="1783245" y="1787421"/>
            <a:ext cx="1446678" cy="369332"/>
          </a:xfrm>
          <a:prstGeom prst="rect">
            <a:avLst/>
          </a:prstGeom>
          <a:noFill/>
        </p:spPr>
        <p:txBody>
          <a:bodyPr wrap="none" rtlCol="0">
            <a:spAutoFit/>
          </a:bodyPr>
          <a:lstStyle/>
          <a:p>
            <a:r>
              <a:rPr lang="en-US" b="1" dirty="0"/>
              <a:t>The 1</a:t>
            </a:r>
            <a:r>
              <a:rPr lang="en-US" b="1" baseline="30000" dirty="0"/>
              <a:t>st</a:t>
            </a:r>
            <a:r>
              <a:rPr lang="en-US" b="1" dirty="0"/>
              <a:t> Wave</a:t>
            </a:r>
          </a:p>
        </p:txBody>
      </p:sp>
      <p:sp>
        <p:nvSpPr>
          <p:cNvPr id="45" name="TextBox 44">
            <a:extLst>
              <a:ext uri="{FF2B5EF4-FFF2-40B4-BE49-F238E27FC236}">
                <a16:creationId xmlns:a16="http://schemas.microsoft.com/office/drawing/2014/main" id="{BE643D1E-00AB-D348-8B8F-0F8C3BBCA620}"/>
              </a:ext>
            </a:extLst>
          </p:cNvPr>
          <p:cNvSpPr txBox="1"/>
          <p:nvPr/>
        </p:nvSpPr>
        <p:spPr>
          <a:xfrm>
            <a:off x="5898047" y="1764268"/>
            <a:ext cx="1462708" cy="369332"/>
          </a:xfrm>
          <a:prstGeom prst="rect">
            <a:avLst/>
          </a:prstGeom>
          <a:noFill/>
        </p:spPr>
        <p:txBody>
          <a:bodyPr wrap="none" rtlCol="0">
            <a:spAutoFit/>
          </a:bodyPr>
          <a:lstStyle/>
          <a:p>
            <a:r>
              <a:rPr lang="en-US" b="1" dirty="0"/>
              <a:t>The 3</a:t>
            </a:r>
            <a:r>
              <a:rPr lang="en-US" b="1" baseline="30000" dirty="0"/>
              <a:t>rd</a:t>
            </a:r>
            <a:r>
              <a:rPr lang="en-US" b="1" dirty="0"/>
              <a:t> Wave</a:t>
            </a:r>
          </a:p>
        </p:txBody>
      </p:sp>
      <p:sp>
        <p:nvSpPr>
          <p:cNvPr id="10" name="TextBox 9">
            <a:extLst>
              <a:ext uri="{FF2B5EF4-FFF2-40B4-BE49-F238E27FC236}">
                <a16:creationId xmlns:a16="http://schemas.microsoft.com/office/drawing/2014/main" id="{913A1BA8-54E6-4541-9F4E-E7CD39C0709B}"/>
              </a:ext>
            </a:extLst>
          </p:cNvPr>
          <p:cNvSpPr txBox="1"/>
          <p:nvPr/>
        </p:nvSpPr>
        <p:spPr>
          <a:xfrm>
            <a:off x="175074" y="1458075"/>
            <a:ext cx="1996626" cy="923330"/>
          </a:xfrm>
          <a:prstGeom prst="rect">
            <a:avLst/>
          </a:prstGeom>
          <a:noFill/>
          <a:ln>
            <a:solidFill>
              <a:srgbClr val="FFC000"/>
            </a:solidFill>
          </a:ln>
        </p:spPr>
        <p:txBody>
          <a:bodyPr wrap="square" rtlCol="0">
            <a:spAutoFit/>
          </a:bodyPr>
          <a:lstStyle/>
          <a:p>
            <a:r>
              <a:rPr lang="en-US" b="1" dirty="0">
                <a:latin typeface="American Typewriter Condensed" panose="02090606020004020304" pitchFamily="18" charset="77"/>
              </a:rPr>
              <a:t>Jer. 25:11-12; 29:10;  2 Chr. 36:21; Dan. 9:2</a:t>
            </a:r>
          </a:p>
        </p:txBody>
      </p:sp>
      <p:sp>
        <p:nvSpPr>
          <p:cNvPr id="13" name="TextBox 12">
            <a:extLst>
              <a:ext uri="{FF2B5EF4-FFF2-40B4-BE49-F238E27FC236}">
                <a16:creationId xmlns:a16="http://schemas.microsoft.com/office/drawing/2014/main" id="{FEC41DB5-ABEF-BD44-A5C7-038CE3A70EBE}"/>
              </a:ext>
            </a:extLst>
          </p:cNvPr>
          <p:cNvSpPr txBox="1"/>
          <p:nvPr/>
        </p:nvSpPr>
        <p:spPr>
          <a:xfrm>
            <a:off x="116494" y="4791669"/>
            <a:ext cx="1903537" cy="923330"/>
          </a:xfrm>
          <a:prstGeom prst="rect">
            <a:avLst/>
          </a:prstGeom>
          <a:noFill/>
        </p:spPr>
        <p:txBody>
          <a:bodyPr wrap="square" rtlCol="0">
            <a:spAutoFit/>
          </a:bodyPr>
          <a:lstStyle/>
          <a:p>
            <a:r>
              <a:rPr lang="en-US" b="1" dirty="0">
                <a:latin typeface="American Typewriter Condensed" panose="02090606020004020304" pitchFamily="18" charset="77"/>
              </a:rPr>
              <a:t>605 B.C. to the return under Cyrus in 536 B.C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98" name="Line 18"/>
          <p:cNvSpPr>
            <a:spLocks noChangeShapeType="1"/>
          </p:cNvSpPr>
          <p:nvPr/>
        </p:nvSpPr>
        <p:spPr bwMode="auto">
          <a:xfrm flipV="1">
            <a:off x="5486400" y="1447800"/>
            <a:ext cx="76200" cy="381000"/>
          </a:xfrm>
          <a:prstGeom prst="line">
            <a:avLst/>
          </a:prstGeom>
          <a:noFill/>
          <a:ln w="76200" cmpd="tri">
            <a:solidFill>
              <a:srgbClr val="7030A0"/>
            </a:solidFill>
            <a:round/>
            <a:headEnd/>
            <a:tailEnd/>
          </a:ln>
          <a:effectLst/>
        </p:spPr>
        <p:txBody>
          <a:bodyPr/>
          <a:lstStyle/>
          <a:p>
            <a:endParaRPr lang="en-US" dirty="0"/>
          </a:p>
        </p:txBody>
      </p:sp>
      <p:sp>
        <p:nvSpPr>
          <p:cNvPr id="97299" name="Line 19"/>
          <p:cNvSpPr>
            <a:spLocks noChangeShapeType="1"/>
          </p:cNvSpPr>
          <p:nvPr/>
        </p:nvSpPr>
        <p:spPr bwMode="auto">
          <a:xfrm flipV="1">
            <a:off x="4876800" y="1447800"/>
            <a:ext cx="914400" cy="2286000"/>
          </a:xfrm>
          <a:prstGeom prst="line">
            <a:avLst/>
          </a:prstGeom>
          <a:noFill/>
          <a:ln w="76200" cmpd="tri">
            <a:solidFill>
              <a:srgbClr val="7030A0"/>
            </a:solidFill>
            <a:round/>
            <a:headEnd/>
            <a:tailEnd/>
          </a:ln>
          <a:effectLst/>
        </p:spPr>
        <p:txBody>
          <a:bodyPr/>
          <a:lstStyle/>
          <a:p>
            <a:endParaRPr lang="en-US" dirty="0"/>
          </a:p>
        </p:txBody>
      </p:sp>
      <p:sp>
        <p:nvSpPr>
          <p:cNvPr id="97303" name="Oval 23"/>
          <p:cNvSpPr>
            <a:spLocks noChangeArrowheads="1"/>
          </p:cNvSpPr>
          <p:nvPr/>
        </p:nvSpPr>
        <p:spPr bwMode="auto">
          <a:xfrm>
            <a:off x="5029200" y="685800"/>
            <a:ext cx="1295400" cy="762000"/>
          </a:xfrm>
          <a:prstGeom prst="ellipse">
            <a:avLst/>
          </a:prstGeom>
          <a:solidFill>
            <a:schemeClr val="accent1"/>
          </a:solidFill>
          <a:ln w="9525">
            <a:solidFill>
              <a:schemeClr val="tx1"/>
            </a:solidFill>
            <a:round/>
            <a:headEnd/>
            <a:tailEnd/>
          </a:ln>
          <a:effectLst/>
        </p:spPr>
        <p:txBody>
          <a:bodyPr wrap="none" anchor="ctr"/>
          <a:lstStyle/>
          <a:p>
            <a:pPr algn="ctr"/>
            <a:r>
              <a:rPr lang="en-US" sz="1400" b="1" dirty="0"/>
              <a:t>Book of Esther</a:t>
            </a:r>
          </a:p>
        </p:txBody>
      </p:sp>
      <p:sp>
        <p:nvSpPr>
          <p:cNvPr id="97304" name="Rectangle 24"/>
          <p:cNvSpPr>
            <a:spLocks noChangeArrowheads="1"/>
          </p:cNvSpPr>
          <p:nvPr/>
        </p:nvSpPr>
        <p:spPr bwMode="auto">
          <a:xfrm>
            <a:off x="6781800" y="1066800"/>
            <a:ext cx="1905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2</a:t>
            </a:r>
            <a:r>
              <a:rPr lang="en-US" baseline="30000" dirty="0"/>
              <a:t>nd</a:t>
            </a:r>
            <a:r>
              <a:rPr lang="en-US" dirty="0"/>
              <a:t> Return</a:t>
            </a:r>
          </a:p>
        </p:txBody>
      </p:sp>
      <p:sp>
        <p:nvSpPr>
          <p:cNvPr id="97305" name="Line 25"/>
          <p:cNvSpPr>
            <a:spLocks noChangeShapeType="1"/>
          </p:cNvSpPr>
          <p:nvPr/>
        </p:nvSpPr>
        <p:spPr bwMode="auto">
          <a:xfrm flipV="1">
            <a:off x="2057400" y="1066800"/>
            <a:ext cx="0" cy="762000"/>
          </a:xfrm>
          <a:prstGeom prst="line">
            <a:avLst/>
          </a:prstGeom>
          <a:noFill/>
          <a:ln w="9525">
            <a:solidFill>
              <a:schemeClr val="tx1"/>
            </a:solidFill>
            <a:round/>
            <a:headEnd/>
            <a:tailEnd/>
          </a:ln>
          <a:effectLst/>
        </p:spPr>
        <p:txBody>
          <a:bodyPr/>
          <a:lstStyle/>
          <a:p>
            <a:endParaRPr lang="en-US" dirty="0"/>
          </a:p>
        </p:txBody>
      </p:sp>
      <p:sp>
        <p:nvSpPr>
          <p:cNvPr id="97307" name="Rectangle 27"/>
          <p:cNvSpPr>
            <a:spLocks noChangeArrowheads="1"/>
          </p:cNvSpPr>
          <p:nvPr/>
        </p:nvSpPr>
        <p:spPr bwMode="auto">
          <a:xfrm>
            <a:off x="1371600" y="228600"/>
            <a:ext cx="13716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1</a:t>
            </a:r>
            <a:r>
              <a:rPr lang="en-US" b="1" baseline="30000" dirty="0"/>
              <a:t>st</a:t>
            </a:r>
            <a:r>
              <a:rPr lang="en-US" b="1" dirty="0"/>
              <a:t> Return</a:t>
            </a:r>
          </a:p>
        </p:txBody>
      </p:sp>
      <p:sp>
        <p:nvSpPr>
          <p:cNvPr id="97308" name="Text Box 28"/>
          <p:cNvSpPr txBox="1">
            <a:spLocks noChangeArrowheads="1"/>
          </p:cNvSpPr>
          <p:nvPr/>
        </p:nvSpPr>
        <p:spPr bwMode="auto">
          <a:xfrm>
            <a:off x="1978323" y="1066800"/>
            <a:ext cx="461665" cy="1219200"/>
          </a:xfrm>
          <a:prstGeom prst="rect">
            <a:avLst/>
          </a:prstGeom>
          <a:noFill/>
          <a:ln w="9525">
            <a:noFill/>
            <a:miter lim="800000"/>
            <a:headEnd/>
            <a:tailEnd/>
          </a:ln>
          <a:effectLst/>
        </p:spPr>
        <p:txBody>
          <a:bodyPr vert="eaVert">
            <a:spAutoFit/>
          </a:bodyPr>
          <a:lstStyle/>
          <a:p>
            <a:pPr>
              <a:spcBef>
                <a:spcPct val="50000"/>
              </a:spcBef>
            </a:pPr>
            <a:r>
              <a:rPr lang="en-US" dirty="0">
                <a:latin typeface="Abadi MT Condensed Extra Bold" charset="0"/>
                <a:ea typeface="Abadi MT Condensed Extra Bold" charset="0"/>
                <a:cs typeface="Abadi MT Condensed Extra Bold" charset="0"/>
              </a:rPr>
              <a:t>536 BC</a:t>
            </a:r>
          </a:p>
        </p:txBody>
      </p:sp>
      <p:sp>
        <p:nvSpPr>
          <p:cNvPr id="97312" name="Rectangle 32"/>
          <p:cNvSpPr>
            <a:spLocks noChangeArrowheads="1"/>
          </p:cNvSpPr>
          <p:nvPr/>
        </p:nvSpPr>
        <p:spPr bwMode="auto">
          <a:xfrm>
            <a:off x="0" y="3581400"/>
            <a:ext cx="4800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Restoration Under Zerubbabel</a:t>
            </a:r>
          </a:p>
        </p:txBody>
      </p:sp>
      <p:sp>
        <p:nvSpPr>
          <p:cNvPr id="97313" name="Rectangle 33"/>
          <p:cNvSpPr>
            <a:spLocks noChangeArrowheads="1"/>
          </p:cNvSpPr>
          <p:nvPr/>
        </p:nvSpPr>
        <p:spPr bwMode="auto">
          <a:xfrm>
            <a:off x="4953000" y="3581400"/>
            <a:ext cx="3657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Reforms Under Ezra</a:t>
            </a:r>
          </a:p>
        </p:txBody>
      </p:sp>
      <p:sp>
        <p:nvSpPr>
          <p:cNvPr id="97315" name="Text Box 35"/>
          <p:cNvSpPr txBox="1">
            <a:spLocks noChangeArrowheads="1"/>
          </p:cNvSpPr>
          <p:nvPr/>
        </p:nvSpPr>
        <p:spPr bwMode="auto">
          <a:xfrm>
            <a:off x="1431925" y="3200400"/>
            <a:ext cx="309563" cy="366713"/>
          </a:xfrm>
          <a:prstGeom prst="rect">
            <a:avLst/>
          </a:prstGeom>
          <a:noFill/>
          <a:ln w="9525">
            <a:noFill/>
            <a:miter lim="800000"/>
            <a:headEnd/>
            <a:tailEnd/>
          </a:ln>
          <a:effectLst/>
        </p:spPr>
        <p:txBody>
          <a:bodyPr>
            <a:spAutoFit/>
          </a:bodyPr>
          <a:lstStyle/>
          <a:p>
            <a:r>
              <a:rPr lang="en-US" dirty="0"/>
              <a:t>1</a:t>
            </a:r>
          </a:p>
        </p:txBody>
      </p:sp>
      <p:sp>
        <p:nvSpPr>
          <p:cNvPr id="97316" name="Text Box 36"/>
          <p:cNvSpPr txBox="1">
            <a:spLocks noChangeArrowheads="1"/>
          </p:cNvSpPr>
          <p:nvPr/>
        </p:nvSpPr>
        <p:spPr bwMode="auto">
          <a:xfrm>
            <a:off x="2117725" y="3200400"/>
            <a:ext cx="309563" cy="366713"/>
          </a:xfrm>
          <a:prstGeom prst="rect">
            <a:avLst/>
          </a:prstGeom>
          <a:noFill/>
          <a:ln w="9525">
            <a:noFill/>
            <a:miter lim="800000"/>
            <a:headEnd/>
            <a:tailEnd/>
          </a:ln>
          <a:effectLst/>
        </p:spPr>
        <p:txBody>
          <a:bodyPr>
            <a:spAutoFit/>
          </a:bodyPr>
          <a:lstStyle/>
          <a:p>
            <a:r>
              <a:rPr lang="en-US" dirty="0"/>
              <a:t>2</a:t>
            </a:r>
          </a:p>
        </p:txBody>
      </p:sp>
      <p:sp>
        <p:nvSpPr>
          <p:cNvPr id="97317" name="Text Box 37"/>
          <p:cNvSpPr txBox="1">
            <a:spLocks noChangeArrowheads="1"/>
          </p:cNvSpPr>
          <p:nvPr/>
        </p:nvSpPr>
        <p:spPr bwMode="auto">
          <a:xfrm>
            <a:off x="2803525" y="3200400"/>
            <a:ext cx="309563" cy="366713"/>
          </a:xfrm>
          <a:prstGeom prst="rect">
            <a:avLst/>
          </a:prstGeom>
          <a:noFill/>
          <a:ln w="9525">
            <a:noFill/>
            <a:miter lim="800000"/>
            <a:headEnd/>
            <a:tailEnd/>
          </a:ln>
          <a:effectLst/>
        </p:spPr>
        <p:txBody>
          <a:bodyPr>
            <a:spAutoFit/>
          </a:bodyPr>
          <a:lstStyle/>
          <a:p>
            <a:r>
              <a:rPr lang="en-US" dirty="0"/>
              <a:t>3</a:t>
            </a:r>
          </a:p>
        </p:txBody>
      </p:sp>
      <p:sp>
        <p:nvSpPr>
          <p:cNvPr id="97318" name="Text Box 38"/>
          <p:cNvSpPr txBox="1">
            <a:spLocks noChangeArrowheads="1"/>
          </p:cNvSpPr>
          <p:nvPr/>
        </p:nvSpPr>
        <p:spPr bwMode="auto">
          <a:xfrm>
            <a:off x="3276600" y="3200400"/>
            <a:ext cx="522288" cy="366713"/>
          </a:xfrm>
          <a:prstGeom prst="rect">
            <a:avLst/>
          </a:prstGeom>
          <a:noFill/>
          <a:ln w="9525">
            <a:noFill/>
            <a:miter lim="800000"/>
            <a:headEnd/>
            <a:tailEnd/>
          </a:ln>
          <a:effectLst/>
        </p:spPr>
        <p:txBody>
          <a:bodyPr>
            <a:spAutoFit/>
          </a:bodyPr>
          <a:lstStyle/>
          <a:p>
            <a:r>
              <a:rPr lang="en-US" dirty="0"/>
              <a:t>4</a:t>
            </a:r>
          </a:p>
        </p:txBody>
      </p:sp>
      <p:sp>
        <p:nvSpPr>
          <p:cNvPr id="97319" name="Text Box 39"/>
          <p:cNvSpPr txBox="1">
            <a:spLocks noChangeArrowheads="1"/>
          </p:cNvSpPr>
          <p:nvPr/>
        </p:nvSpPr>
        <p:spPr bwMode="auto">
          <a:xfrm>
            <a:off x="3810000" y="3200400"/>
            <a:ext cx="457200" cy="366713"/>
          </a:xfrm>
          <a:prstGeom prst="rect">
            <a:avLst/>
          </a:prstGeom>
          <a:noFill/>
          <a:ln w="9525">
            <a:noFill/>
            <a:miter lim="800000"/>
            <a:headEnd/>
            <a:tailEnd/>
          </a:ln>
          <a:effectLst/>
        </p:spPr>
        <p:txBody>
          <a:bodyPr>
            <a:spAutoFit/>
          </a:bodyPr>
          <a:lstStyle/>
          <a:p>
            <a:r>
              <a:rPr lang="en-US" dirty="0"/>
              <a:t>5</a:t>
            </a:r>
          </a:p>
        </p:txBody>
      </p:sp>
      <p:sp>
        <p:nvSpPr>
          <p:cNvPr id="97320" name="Text Box 40"/>
          <p:cNvSpPr txBox="1">
            <a:spLocks noChangeArrowheads="1"/>
          </p:cNvSpPr>
          <p:nvPr/>
        </p:nvSpPr>
        <p:spPr bwMode="auto">
          <a:xfrm flipH="1">
            <a:off x="4343400" y="3200400"/>
            <a:ext cx="533400" cy="366713"/>
          </a:xfrm>
          <a:prstGeom prst="rect">
            <a:avLst/>
          </a:prstGeom>
          <a:noFill/>
          <a:ln w="9525">
            <a:noFill/>
            <a:miter lim="800000"/>
            <a:headEnd/>
            <a:tailEnd/>
          </a:ln>
          <a:effectLst/>
        </p:spPr>
        <p:txBody>
          <a:bodyPr>
            <a:spAutoFit/>
          </a:bodyPr>
          <a:lstStyle/>
          <a:p>
            <a:r>
              <a:rPr lang="en-US" dirty="0"/>
              <a:t>6</a:t>
            </a:r>
          </a:p>
        </p:txBody>
      </p:sp>
      <p:sp>
        <p:nvSpPr>
          <p:cNvPr id="97321" name="Text Box 41"/>
          <p:cNvSpPr txBox="1">
            <a:spLocks noChangeArrowheads="1"/>
          </p:cNvSpPr>
          <p:nvPr/>
        </p:nvSpPr>
        <p:spPr bwMode="auto">
          <a:xfrm>
            <a:off x="5486400" y="3276600"/>
            <a:ext cx="457200" cy="366713"/>
          </a:xfrm>
          <a:prstGeom prst="rect">
            <a:avLst/>
          </a:prstGeom>
          <a:noFill/>
          <a:ln w="9525">
            <a:noFill/>
            <a:miter lim="800000"/>
            <a:headEnd/>
            <a:tailEnd/>
          </a:ln>
          <a:effectLst/>
        </p:spPr>
        <p:txBody>
          <a:bodyPr>
            <a:spAutoFit/>
          </a:bodyPr>
          <a:lstStyle/>
          <a:p>
            <a:r>
              <a:rPr lang="en-US" dirty="0"/>
              <a:t>7</a:t>
            </a:r>
          </a:p>
        </p:txBody>
      </p:sp>
      <p:sp>
        <p:nvSpPr>
          <p:cNvPr id="97322" name="Text Box 42"/>
          <p:cNvSpPr txBox="1">
            <a:spLocks noChangeArrowheads="1"/>
          </p:cNvSpPr>
          <p:nvPr/>
        </p:nvSpPr>
        <p:spPr bwMode="auto">
          <a:xfrm>
            <a:off x="6248400" y="3276600"/>
            <a:ext cx="309563" cy="366713"/>
          </a:xfrm>
          <a:prstGeom prst="rect">
            <a:avLst/>
          </a:prstGeom>
          <a:noFill/>
          <a:ln w="9525">
            <a:noFill/>
            <a:miter lim="800000"/>
            <a:headEnd/>
            <a:tailEnd/>
          </a:ln>
          <a:effectLst/>
        </p:spPr>
        <p:txBody>
          <a:bodyPr>
            <a:spAutoFit/>
          </a:bodyPr>
          <a:lstStyle/>
          <a:p>
            <a:r>
              <a:rPr lang="en-US" dirty="0"/>
              <a:t>8</a:t>
            </a:r>
          </a:p>
        </p:txBody>
      </p:sp>
      <p:sp>
        <p:nvSpPr>
          <p:cNvPr id="97323" name="Text Box 43"/>
          <p:cNvSpPr txBox="1">
            <a:spLocks noChangeArrowheads="1"/>
          </p:cNvSpPr>
          <p:nvPr/>
        </p:nvSpPr>
        <p:spPr bwMode="auto">
          <a:xfrm rot="-69408347">
            <a:off x="6129512" y="2367957"/>
            <a:ext cx="2123033" cy="366712"/>
          </a:xfrm>
          <a:prstGeom prst="rect">
            <a:avLst/>
          </a:prstGeom>
          <a:noFill/>
          <a:ln w="9525">
            <a:noFill/>
            <a:miter lim="800000"/>
            <a:headEnd/>
            <a:tailEnd/>
          </a:ln>
          <a:effectLst/>
        </p:spPr>
        <p:txBody>
          <a:bodyPr wrap="square">
            <a:spAutoFit/>
          </a:bodyPr>
          <a:lstStyle/>
          <a:p>
            <a:r>
              <a:rPr lang="en-US" dirty="0"/>
              <a:t>8:33</a:t>
            </a:r>
          </a:p>
        </p:txBody>
      </p:sp>
      <p:sp>
        <p:nvSpPr>
          <p:cNvPr id="97324" name="Text Box 44"/>
          <p:cNvSpPr txBox="1">
            <a:spLocks noChangeArrowheads="1"/>
          </p:cNvSpPr>
          <p:nvPr/>
        </p:nvSpPr>
        <p:spPr bwMode="auto">
          <a:xfrm rot="-25990166">
            <a:off x="7155657" y="2978943"/>
            <a:ext cx="838200" cy="366713"/>
          </a:xfrm>
          <a:prstGeom prst="rect">
            <a:avLst/>
          </a:prstGeom>
          <a:noFill/>
          <a:ln w="9525">
            <a:noFill/>
            <a:miter lim="800000"/>
            <a:headEnd/>
            <a:tailEnd/>
          </a:ln>
          <a:effectLst/>
        </p:spPr>
        <p:txBody>
          <a:bodyPr>
            <a:spAutoFit/>
          </a:bodyPr>
          <a:lstStyle/>
          <a:p>
            <a:r>
              <a:rPr lang="en-US" dirty="0"/>
              <a:t>10:1</a:t>
            </a:r>
          </a:p>
        </p:txBody>
      </p:sp>
      <p:sp>
        <p:nvSpPr>
          <p:cNvPr id="97325" name="Text Box 45"/>
          <p:cNvSpPr txBox="1">
            <a:spLocks noChangeArrowheads="1"/>
          </p:cNvSpPr>
          <p:nvPr/>
        </p:nvSpPr>
        <p:spPr bwMode="auto">
          <a:xfrm rot="17276953" flipH="1">
            <a:off x="7496969" y="2866231"/>
            <a:ext cx="1222375" cy="366713"/>
          </a:xfrm>
          <a:prstGeom prst="rect">
            <a:avLst/>
          </a:prstGeom>
          <a:noFill/>
          <a:ln w="9525">
            <a:noFill/>
            <a:miter lim="800000"/>
            <a:headEnd/>
            <a:tailEnd/>
          </a:ln>
          <a:effectLst/>
        </p:spPr>
        <p:txBody>
          <a:bodyPr>
            <a:spAutoFit/>
          </a:bodyPr>
          <a:lstStyle/>
          <a:p>
            <a:r>
              <a:rPr lang="en-US" dirty="0"/>
              <a:t>10:18</a:t>
            </a:r>
          </a:p>
        </p:txBody>
      </p:sp>
      <p:sp>
        <p:nvSpPr>
          <p:cNvPr id="97328" name="Text Box 48"/>
          <p:cNvSpPr txBox="1">
            <a:spLocks noChangeArrowheads="1"/>
          </p:cNvSpPr>
          <p:nvPr/>
        </p:nvSpPr>
        <p:spPr bwMode="auto">
          <a:xfrm>
            <a:off x="8915400" y="2557380"/>
            <a:ext cx="353971" cy="1661993"/>
          </a:xfrm>
          <a:prstGeom prst="rect">
            <a:avLst/>
          </a:prstGeom>
          <a:noFill/>
          <a:ln w="9525">
            <a:solidFill>
              <a:srgbClr val="7030A0"/>
            </a:solidFill>
            <a:miter lim="800000"/>
            <a:headEnd/>
            <a:tailEnd/>
          </a:ln>
          <a:effectLst/>
        </p:spPr>
        <p:txBody>
          <a:bodyPr wrap="square">
            <a:spAutoFit/>
          </a:bodyPr>
          <a:lstStyle/>
          <a:p>
            <a:pPr>
              <a:spcBef>
                <a:spcPct val="50000"/>
              </a:spcBef>
            </a:pPr>
            <a:r>
              <a:rPr lang="en-US" sz="1200" dirty="0">
                <a:solidFill>
                  <a:srgbClr val="7030A0"/>
                </a:solidFill>
              </a:rPr>
              <a:t>N</a:t>
            </a:r>
            <a:br>
              <a:rPr lang="en-US" sz="1200" dirty="0">
                <a:solidFill>
                  <a:srgbClr val="7030A0"/>
                </a:solidFill>
              </a:rPr>
            </a:br>
            <a:r>
              <a:rPr lang="en-US" sz="1200" dirty="0">
                <a:solidFill>
                  <a:srgbClr val="7030A0"/>
                </a:solidFill>
              </a:rPr>
              <a:t>E</a:t>
            </a:r>
            <a:br>
              <a:rPr lang="en-US" sz="1200" dirty="0">
                <a:solidFill>
                  <a:srgbClr val="7030A0"/>
                </a:solidFill>
              </a:rPr>
            </a:br>
            <a:r>
              <a:rPr lang="en-US" sz="1200" dirty="0">
                <a:solidFill>
                  <a:srgbClr val="7030A0"/>
                </a:solidFill>
              </a:rPr>
              <a:t>H</a:t>
            </a:r>
            <a:br>
              <a:rPr lang="en-US" sz="1200" dirty="0">
                <a:solidFill>
                  <a:srgbClr val="7030A0"/>
                </a:solidFill>
              </a:rPr>
            </a:br>
            <a:r>
              <a:rPr lang="en-US" sz="1200" dirty="0">
                <a:solidFill>
                  <a:srgbClr val="7030A0"/>
                </a:solidFill>
              </a:rPr>
              <a:t>E</a:t>
            </a:r>
          </a:p>
          <a:p>
            <a:pPr>
              <a:spcBef>
                <a:spcPct val="50000"/>
              </a:spcBef>
            </a:pPr>
            <a:r>
              <a:rPr lang="en-US" sz="1200" dirty="0">
                <a:solidFill>
                  <a:srgbClr val="7030A0"/>
                </a:solidFill>
              </a:rPr>
              <a:t>M</a:t>
            </a:r>
            <a:br>
              <a:rPr lang="en-US" sz="1200" dirty="0">
                <a:solidFill>
                  <a:srgbClr val="7030A0"/>
                </a:solidFill>
              </a:rPr>
            </a:br>
            <a:r>
              <a:rPr lang="en-US" sz="1200" dirty="0">
                <a:solidFill>
                  <a:srgbClr val="7030A0"/>
                </a:solidFill>
              </a:rPr>
              <a:t>I</a:t>
            </a:r>
            <a:br>
              <a:rPr lang="en-US" sz="1200" dirty="0">
                <a:solidFill>
                  <a:srgbClr val="7030A0"/>
                </a:solidFill>
              </a:rPr>
            </a:br>
            <a:r>
              <a:rPr lang="en-US" sz="1200" dirty="0">
                <a:solidFill>
                  <a:srgbClr val="7030A0"/>
                </a:solidFill>
              </a:rPr>
              <a:t>A</a:t>
            </a:r>
            <a:br>
              <a:rPr lang="en-US" sz="1200" dirty="0">
                <a:solidFill>
                  <a:srgbClr val="7030A0"/>
                </a:solidFill>
              </a:rPr>
            </a:br>
            <a:r>
              <a:rPr lang="en-US" sz="1200" dirty="0">
                <a:solidFill>
                  <a:srgbClr val="7030A0"/>
                </a:solidFill>
              </a:rPr>
              <a:t>H</a:t>
            </a:r>
          </a:p>
        </p:txBody>
      </p:sp>
      <p:sp>
        <p:nvSpPr>
          <p:cNvPr id="97331" name="Line 51"/>
          <p:cNvSpPr>
            <a:spLocks noChangeShapeType="1"/>
          </p:cNvSpPr>
          <p:nvPr/>
        </p:nvSpPr>
        <p:spPr bwMode="auto">
          <a:xfrm>
            <a:off x="1295400" y="4572000"/>
            <a:ext cx="0" cy="1981200"/>
          </a:xfrm>
          <a:prstGeom prst="line">
            <a:avLst/>
          </a:prstGeom>
          <a:noFill/>
          <a:ln w="28575">
            <a:solidFill>
              <a:schemeClr val="tx1"/>
            </a:solidFill>
            <a:round/>
            <a:headEnd/>
            <a:tailEnd/>
          </a:ln>
          <a:effectLst/>
        </p:spPr>
        <p:txBody>
          <a:bodyPr/>
          <a:lstStyle/>
          <a:p>
            <a:endParaRPr lang="en-US" dirty="0"/>
          </a:p>
        </p:txBody>
      </p:sp>
      <p:sp>
        <p:nvSpPr>
          <p:cNvPr id="97332" name="Line 52"/>
          <p:cNvSpPr>
            <a:spLocks noChangeShapeType="1"/>
          </p:cNvSpPr>
          <p:nvPr/>
        </p:nvSpPr>
        <p:spPr bwMode="auto">
          <a:xfrm flipV="1">
            <a:off x="1295400" y="1828800"/>
            <a:ext cx="762000" cy="1752600"/>
          </a:xfrm>
          <a:prstGeom prst="line">
            <a:avLst/>
          </a:prstGeom>
          <a:noFill/>
          <a:ln w="28575">
            <a:solidFill>
              <a:schemeClr val="tx1"/>
            </a:solidFill>
            <a:round/>
            <a:headEnd/>
            <a:tailEnd/>
          </a:ln>
          <a:effectLst/>
        </p:spPr>
        <p:txBody>
          <a:bodyPr/>
          <a:lstStyle/>
          <a:p>
            <a:endParaRPr lang="en-US" dirty="0"/>
          </a:p>
        </p:txBody>
      </p:sp>
      <p:sp>
        <p:nvSpPr>
          <p:cNvPr id="97333" name="Line 53"/>
          <p:cNvSpPr>
            <a:spLocks noChangeShapeType="1"/>
          </p:cNvSpPr>
          <p:nvPr/>
        </p:nvSpPr>
        <p:spPr bwMode="auto">
          <a:xfrm flipV="1">
            <a:off x="1981200" y="1828800"/>
            <a:ext cx="762000" cy="1752600"/>
          </a:xfrm>
          <a:prstGeom prst="line">
            <a:avLst/>
          </a:prstGeom>
          <a:noFill/>
          <a:ln w="28575">
            <a:solidFill>
              <a:schemeClr val="tx1"/>
            </a:solidFill>
            <a:round/>
            <a:headEnd/>
            <a:tailEnd/>
          </a:ln>
          <a:effectLst/>
        </p:spPr>
        <p:txBody>
          <a:bodyPr/>
          <a:lstStyle/>
          <a:p>
            <a:endParaRPr lang="en-US" dirty="0"/>
          </a:p>
        </p:txBody>
      </p:sp>
      <p:sp>
        <p:nvSpPr>
          <p:cNvPr id="97334" name="Line 54"/>
          <p:cNvSpPr>
            <a:spLocks noChangeShapeType="1"/>
          </p:cNvSpPr>
          <p:nvPr/>
        </p:nvSpPr>
        <p:spPr bwMode="auto">
          <a:xfrm flipH="1">
            <a:off x="1828800" y="4603990"/>
            <a:ext cx="15874" cy="1949209"/>
          </a:xfrm>
          <a:prstGeom prst="line">
            <a:avLst/>
          </a:prstGeom>
          <a:noFill/>
          <a:ln w="28575">
            <a:solidFill>
              <a:schemeClr val="tx1"/>
            </a:solidFill>
            <a:round/>
            <a:headEnd/>
            <a:tailEnd/>
          </a:ln>
          <a:effectLst/>
        </p:spPr>
        <p:txBody>
          <a:bodyPr/>
          <a:lstStyle/>
          <a:p>
            <a:endParaRPr lang="en-US" dirty="0"/>
          </a:p>
        </p:txBody>
      </p:sp>
      <p:sp>
        <p:nvSpPr>
          <p:cNvPr id="97336" name="Line 56"/>
          <p:cNvSpPr>
            <a:spLocks noChangeShapeType="1"/>
          </p:cNvSpPr>
          <p:nvPr/>
        </p:nvSpPr>
        <p:spPr bwMode="auto">
          <a:xfrm flipV="1">
            <a:off x="2667000" y="1828800"/>
            <a:ext cx="762000" cy="1752600"/>
          </a:xfrm>
          <a:prstGeom prst="line">
            <a:avLst/>
          </a:prstGeom>
          <a:noFill/>
          <a:ln w="76200" cmpd="tri">
            <a:solidFill>
              <a:schemeClr val="tx1"/>
            </a:solidFill>
            <a:round/>
            <a:headEnd/>
            <a:tailEnd/>
          </a:ln>
          <a:effectLst/>
        </p:spPr>
        <p:txBody>
          <a:bodyPr/>
          <a:lstStyle/>
          <a:p>
            <a:endParaRPr lang="en-US" dirty="0"/>
          </a:p>
        </p:txBody>
      </p:sp>
      <p:sp>
        <p:nvSpPr>
          <p:cNvPr id="97337" name="Line 57"/>
          <p:cNvSpPr>
            <a:spLocks noChangeShapeType="1"/>
          </p:cNvSpPr>
          <p:nvPr/>
        </p:nvSpPr>
        <p:spPr bwMode="auto">
          <a:xfrm flipH="1">
            <a:off x="2590800" y="4114800"/>
            <a:ext cx="76200" cy="2438400"/>
          </a:xfrm>
          <a:prstGeom prst="line">
            <a:avLst/>
          </a:prstGeom>
          <a:noFill/>
          <a:ln w="76200" cmpd="tri">
            <a:solidFill>
              <a:schemeClr val="tx1"/>
            </a:solidFill>
            <a:round/>
            <a:headEnd/>
            <a:tailEnd/>
          </a:ln>
          <a:effectLst/>
        </p:spPr>
        <p:txBody>
          <a:bodyPr/>
          <a:lstStyle/>
          <a:p>
            <a:endParaRPr lang="en-US" dirty="0"/>
          </a:p>
        </p:txBody>
      </p:sp>
      <p:sp>
        <p:nvSpPr>
          <p:cNvPr id="97338" name="Text Box 58"/>
          <p:cNvSpPr txBox="1">
            <a:spLocks noChangeArrowheads="1"/>
          </p:cNvSpPr>
          <p:nvPr/>
        </p:nvSpPr>
        <p:spPr bwMode="auto">
          <a:xfrm rot="10738458" flipV="1">
            <a:off x="684213" y="4205288"/>
            <a:ext cx="1981200" cy="366712"/>
          </a:xfrm>
          <a:prstGeom prst="rect">
            <a:avLst/>
          </a:prstGeom>
          <a:noFill/>
          <a:ln w="9525">
            <a:noFill/>
            <a:miter lim="800000"/>
            <a:headEnd/>
            <a:tailEnd/>
          </a:ln>
          <a:effectLst/>
        </p:spPr>
        <p:txBody>
          <a:bodyPr>
            <a:spAutoFit/>
          </a:bodyPr>
          <a:lstStyle/>
          <a:p>
            <a:pPr>
              <a:spcBef>
                <a:spcPct val="50000"/>
              </a:spcBef>
            </a:pPr>
            <a:r>
              <a:rPr lang="en-US" dirty="0"/>
              <a:t> </a:t>
            </a:r>
          </a:p>
        </p:txBody>
      </p:sp>
      <p:sp>
        <p:nvSpPr>
          <p:cNvPr id="97341" name="Text Box 61"/>
          <p:cNvSpPr txBox="1">
            <a:spLocks noChangeArrowheads="1"/>
          </p:cNvSpPr>
          <p:nvPr/>
        </p:nvSpPr>
        <p:spPr bwMode="auto">
          <a:xfrm>
            <a:off x="762000" y="4191000"/>
            <a:ext cx="1981200" cy="366713"/>
          </a:xfrm>
          <a:prstGeom prst="rect">
            <a:avLst/>
          </a:prstGeom>
          <a:noFill/>
          <a:ln w="9525">
            <a:noFill/>
            <a:miter lim="800000"/>
            <a:headEnd/>
            <a:tailEnd/>
          </a:ln>
          <a:effectLst/>
        </p:spPr>
        <p:txBody>
          <a:bodyPr>
            <a:spAutoFit/>
          </a:bodyPr>
          <a:lstStyle/>
          <a:p>
            <a:pPr>
              <a:spcBef>
                <a:spcPct val="50000"/>
              </a:spcBef>
            </a:pPr>
            <a:r>
              <a:rPr lang="en-US" b="1" dirty="0">
                <a:solidFill>
                  <a:srgbClr val="7030A0"/>
                </a:solidFill>
              </a:rPr>
              <a:t>The Journey</a:t>
            </a:r>
          </a:p>
        </p:txBody>
      </p:sp>
      <p:sp>
        <p:nvSpPr>
          <p:cNvPr id="97344" name="Line 64"/>
          <p:cNvSpPr>
            <a:spLocks noChangeShapeType="1"/>
          </p:cNvSpPr>
          <p:nvPr/>
        </p:nvSpPr>
        <p:spPr bwMode="auto">
          <a:xfrm>
            <a:off x="0" y="4572000"/>
            <a:ext cx="4648200" cy="0"/>
          </a:xfrm>
          <a:prstGeom prst="line">
            <a:avLst/>
          </a:prstGeom>
          <a:noFill/>
          <a:ln w="9525">
            <a:solidFill>
              <a:schemeClr val="tx1"/>
            </a:solidFill>
            <a:round/>
            <a:headEnd/>
            <a:tailEnd/>
          </a:ln>
          <a:effectLst/>
        </p:spPr>
        <p:txBody>
          <a:bodyPr/>
          <a:lstStyle/>
          <a:p>
            <a:endParaRPr lang="en-US" dirty="0"/>
          </a:p>
        </p:txBody>
      </p:sp>
      <p:sp>
        <p:nvSpPr>
          <p:cNvPr id="97345" name="Line 65"/>
          <p:cNvSpPr>
            <a:spLocks noChangeShapeType="1"/>
          </p:cNvSpPr>
          <p:nvPr/>
        </p:nvSpPr>
        <p:spPr bwMode="auto">
          <a:xfrm>
            <a:off x="1828800" y="5715000"/>
            <a:ext cx="0" cy="0"/>
          </a:xfrm>
          <a:prstGeom prst="line">
            <a:avLst/>
          </a:prstGeom>
          <a:noFill/>
          <a:ln w="9525">
            <a:solidFill>
              <a:schemeClr val="tx1"/>
            </a:solidFill>
            <a:round/>
            <a:headEnd/>
            <a:tailEnd/>
          </a:ln>
          <a:effectLst/>
        </p:spPr>
        <p:txBody>
          <a:bodyPr/>
          <a:lstStyle/>
          <a:p>
            <a:endParaRPr lang="en-US" dirty="0"/>
          </a:p>
        </p:txBody>
      </p:sp>
      <p:sp>
        <p:nvSpPr>
          <p:cNvPr id="97346" name="Text Box 66"/>
          <p:cNvSpPr txBox="1">
            <a:spLocks noChangeArrowheads="1"/>
          </p:cNvSpPr>
          <p:nvPr/>
        </p:nvSpPr>
        <p:spPr bwMode="auto">
          <a:xfrm>
            <a:off x="971550" y="4419600"/>
            <a:ext cx="225425" cy="1962076"/>
          </a:xfrm>
          <a:prstGeom prst="rect">
            <a:avLst/>
          </a:prstGeom>
          <a:noFill/>
          <a:ln w="9525">
            <a:noFill/>
            <a:miter lim="800000"/>
            <a:headEnd/>
            <a:tailEnd/>
          </a:ln>
          <a:effectLst/>
        </p:spPr>
        <p:txBody>
          <a:bodyPr wrap="square">
            <a:spAutoFit/>
          </a:bodyPr>
          <a:lstStyle/>
          <a:p>
            <a:pPr>
              <a:spcBef>
                <a:spcPct val="50000"/>
              </a:spcBef>
            </a:pPr>
            <a:endParaRPr lang="en-US" sz="900" dirty="0">
              <a:latin typeface="Abadi MT Condensed Extra Bold" charset="0"/>
              <a:ea typeface="Abadi MT Condensed Extra Bold" charset="0"/>
              <a:cs typeface="Abadi MT Condensed Extra Bold" charset="0"/>
            </a:endParaRPr>
          </a:p>
          <a:p>
            <a:pPr>
              <a:spcBef>
                <a:spcPct val="50000"/>
              </a:spcBef>
            </a:pPr>
            <a:r>
              <a:rPr lang="en-US" sz="900" dirty="0">
                <a:latin typeface="Abadi MT Condensed Extra Bold" charset="0"/>
                <a:ea typeface="Abadi MT Condensed Extra Bold" charset="0"/>
                <a:cs typeface="Abadi MT Condensed Extra Bold" charset="0"/>
              </a:rPr>
              <a:t>CY</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R</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US</a:t>
            </a:r>
            <a:br>
              <a:rPr lang="en-US" sz="900" dirty="0">
                <a:latin typeface="Abadi MT Condensed Extra Bold" charset="0"/>
                <a:ea typeface="Abadi MT Condensed Extra Bold" charset="0"/>
                <a:cs typeface="Abadi MT Condensed Extra Bold" charset="0"/>
              </a:rPr>
            </a:b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Dec</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r</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ee</a:t>
            </a:r>
            <a:endParaRPr lang="en-US" dirty="0">
              <a:latin typeface="Abadi MT Condensed Extra Bold" charset="0"/>
              <a:ea typeface="Abadi MT Condensed Extra Bold" charset="0"/>
              <a:cs typeface="Abadi MT Condensed Extra Bold" charset="0"/>
            </a:endParaRPr>
          </a:p>
        </p:txBody>
      </p:sp>
      <p:sp>
        <p:nvSpPr>
          <p:cNvPr id="97347" name="Text Box 67"/>
          <p:cNvSpPr txBox="1">
            <a:spLocks noChangeArrowheads="1"/>
          </p:cNvSpPr>
          <p:nvPr/>
        </p:nvSpPr>
        <p:spPr bwMode="auto">
          <a:xfrm>
            <a:off x="1352550" y="4557713"/>
            <a:ext cx="263525" cy="1931987"/>
          </a:xfrm>
          <a:prstGeom prst="rect">
            <a:avLst/>
          </a:prstGeom>
          <a:noFill/>
          <a:ln w="9525">
            <a:noFill/>
            <a:miter lim="800000"/>
            <a:headEnd/>
            <a:tailEnd/>
          </a:ln>
          <a:effectLst/>
        </p:spPr>
        <p:txBody>
          <a:bodyPr wrap="square">
            <a:spAutoFit/>
          </a:bodyPr>
          <a:lstStyle/>
          <a:p>
            <a:r>
              <a:rPr lang="en-US" sz="1000" b="1" dirty="0">
                <a:latin typeface="Abadi MT Condensed Extra Bold" charset="0"/>
                <a:ea typeface="Abadi MT Condensed Extra Bold" charset="0"/>
                <a:cs typeface="Abadi MT Condensed Extra Bold" charset="0"/>
              </a:rPr>
              <a:t>Journey</a:t>
            </a:r>
          </a:p>
          <a:p>
            <a:endParaRPr lang="en-US" sz="900" b="1" dirty="0"/>
          </a:p>
          <a:p>
            <a:r>
              <a:rPr lang="en-US" sz="900" b="1" dirty="0"/>
              <a:t>Prep</a:t>
            </a:r>
          </a:p>
        </p:txBody>
      </p:sp>
      <p:sp>
        <p:nvSpPr>
          <p:cNvPr id="97348" name="Text Box 68"/>
          <p:cNvSpPr txBox="1">
            <a:spLocks noChangeArrowheads="1"/>
          </p:cNvSpPr>
          <p:nvPr/>
        </p:nvSpPr>
        <p:spPr bwMode="auto">
          <a:xfrm>
            <a:off x="1920873" y="4557713"/>
            <a:ext cx="314326" cy="1938992"/>
          </a:xfrm>
          <a:prstGeom prst="rect">
            <a:avLst/>
          </a:prstGeom>
          <a:noFill/>
          <a:ln w="9525">
            <a:noFill/>
            <a:miter lim="800000"/>
            <a:headEnd/>
            <a:tailEnd/>
          </a:ln>
          <a:effectLst/>
        </p:spPr>
        <p:txBody>
          <a:bodyPr wrap="square">
            <a:spAutoFit/>
          </a:bodyPr>
          <a:lstStyle/>
          <a:p>
            <a:r>
              <a:rPr lang="en-US" sz="1000" b="1" dirty="0">
                <a:latin typeface="Abadi MT Condensed Extra Bold" charset="0"/>
                <a:ea typeface="Abadi MT Condensed Extra Bold" charset="0"/>
                <a:cs typeface="Abadi MT Condensed Extra Bold" charset="0"/>
              </a:rPr>
              <a:t>L</a:t>
            </a:r>
          </a:p>
          <a:p>
            <a:r>
              <a:rPr lang="en-US" sz="1000" b="1" dirty="0">
                <a:latin typeface="Abadi MT Condensed Extra Bold" charset="0"/>
                <a:ea typeface="Abadi MT Condensed Extra Bold" charset="0"/>
                <a:cs typeface="Abadi MT Condensed Extra Bold" charset="0"/>
              </a:rPr>
              <a:t>I</a:t>
            </a:r>
          </a:p>
          <a:p>
            <a:r>
              <a:rPr lang="en-US" sz="1000" b="1" dirty="0">
                <a:latin typeface="Abadi MT Condensed Extra Bold" charset="0"/>
                <a:ea typeface="Abadi MT Condensed Extra Bold" charset="0"/>
                <a:cs typeface="Abadi MT Condensed Extra Bold" charset="0"/>
              </a:rPr>
              <a:t>S</a:t>
            </a:r>
          </a:p>
          <a:p>
            <a:r>
              <a:rPr lang="en-US" sz="1000" b="1" dirty="0">
                <a:latin typeface="Abadi MT Condensed Extra Bold" charset="0"/>
                <a:ea typeface="Abadi MT Condensed Extra Bold" charset="0"/>
                <a:cs typeface="Abadi MT Condensed Extra Bold" charset="0"/>
              </a:rPr>
              <a:t>t</a:t>
            </a:r>
            <a:br>
              <a:rPr lang="en-US" sz="1000" b="1" dirty="0">
                <a:latin typeface="Abadi MT Condensed Extra Bold" charset="0"/>
                <a:ea typeface="Abadi MT Condensed Extra Bold" charset="0"/>
                <a:cs typeface="Abadi MT Condensed Extra Bold" charset="0"/>
              </a:rPr>
            </a:b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of</a:t>
            </a:r>
            <a:br>
              <a:rPr lang="en-US" sz="1000" b="1" dirty="0">
                <a:latin typeface="Abadi MT Condensed Extra Bold" charset="0"/>
                <a:ea typeface="Abadi MT Condensed Extra Bold" charset="0"/>
                <a:cs typeface="Abadi MT Condensed Extra Bold" charset="0"/>
              </a:rPr>
            </a:b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n</a:t>
            </a: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ame</a:t>
            </a:r>
            <a:br>
              <a:rPr lang="en-US" sz="1000" b="1" dirty="0">
                <a:latin typeface="Abadi MT Condensed Extra Bold" charset="0"/>
                <a:ea typeface="Abadi MT Condensed Extra Bold" charset="0"/>
                <a:cs typeface="Abadi MT Condensed Extra Bold" charset="0"/>
              </a:rPr>
            </a:br>
            <a:r>
              <a:rPr lang="en-US" sz="1000" b="1" dirty="0">
                <a:latin typeface="Abadi MT Condensed Extra Bold" charset="0"/>
                <a:ea typeface="Abadi MT Condensed Extra Bold" charset="0"/>
                <a:cs typeface="Abadi MT Condensed Extra Bold" charset="0"/>
              </a:rPr>
              <a:t>s</a:t>
            </a:r>
          </a:p>
        </p:txBody>
      </p:sp>
      <p:sp>
        <p:nvSpPr>
          <p:cNvPr id="97349" name="Line 69"/>
          <p:cNvSpPr>
            <a:spLocks noChangeShapeType="1"/>
          </p:cNvSpPr>
          <p:nvPr/>
        </p:nvSpPr>
        <p:spPr bwMode="auto">
          <a:xfrm flipV="1">
            <a:off x="4800600" y="1828800"/>
            <a:ext cx="685800" cy="1752600"/>
          </a:xfrm>
          <a:prstGeom prst="line">
            <a:avLst/>
          </a:prstGeom>
          <a:noFill/>
          <a:ln w="76200" cmpd="tri">
            <a:solidFill>
              <a:srgbClr val="7030A0"/>
            </a:solidFill>
            <a:round/>
            <a:headEnd/>
            <a:tailEnd/>
          </a:ln>
          <a:effectLst/>
        </p:spPr>
        <p:txBody>
          <a:bodyPr/>
          <a:lstStyle/>
          <a:p>
            <a:endParaRPr lang="en-US" dirty="0"/>
          </a:p>
        </p:txBody>
      </p:sp>
      <p:sp>
        <p:nvSpPr>
          <p:cNvPr id="97350" name="Line 70"/>
          <p:cNvSpPr>
            <a:spLocks noChangeShapeType="1"/>
          </p:cNvSpPr>
          <p:nvPr/>
        </p:nvSpPr>
        <p:spPr bwMode="auto">
          <a:xfrm flipH="1">
            <a:off x="4724400" y="4114800"/>
            <a:ext cx="0" cy="2743200"/>
          </a:xfrm>
          <a:prstGeom prst="line">
            <a:avLst/>
          </a:prstGeom>
          <a:noFill/>
          <a:ln w="76200" cmpd="tri">
            <a:solidFill>
              <a:srgbClr val="7030A0"/>
            </a:solidFill>
            <a:round/>
            <a:headEnd/>
            <a:tailEnd/>
          </a:ln>
          <a:effectLst/>
        </p:spPr>
        <p:txBody>
          <a:bodyPr/>
          <a:lstStyle/>
          <a:p>
            <a:endParaRPr lang="en-US" dirty="0"/>
          </a:p>
        </p:txBody>
      </p:sp>
      <p:sp>
        <p:nvSpPr>
          <p:cNvPr id="97351" name="Line 71"/>
          <p:cNvSpPr>
            <a:spLocks noChangeShapeType="1"/>
          </p:cNvSpPr>
          <p:nvPr/>
        </p:nvSpPr>
        <p:spPr bwMode="auto">
          <a:xfrm>
            <a:off x="4876800" y="3733800"/>
            <a:ext cx="0" cy="3124200"/>
          </a:xfrm>
          <a:prstGeom prst="line">
            <a:avLst/>
          </a:prstGeom>
          <a:noFill/>
          <a:ln w="76200" cmpd="tri">
            <a:solidFill>
              <a:srgbClr val="7030A0"/>
            </a:solidFill>
            <a:round/>
            <a:headEnd/>
            <a:tailEnd/>
          </a:ln>
          <a:effectLst/>
        </p:spPr>
        <p:txBody>
          <a:bodyPr/>
          <a:lstStyle/>
          <a:p>
            <a:endParaRPr lang="en-US" dirty="0"/>
          </a:p>
        </p:txBody>
      </p:sp>
      <p:sp>
        <p:nvSpPr>
          <p:cNvPr id="97353" name="Text Box 73"/>
          <p:cNvSpPr txBox="1">
            <a:spLocks noChangeArrowheads="1"/>
          </p:cNvSpPr>
          <p:nvPr/>
        </p:nvSpPr>
        <p:spPr bwMode="auto">
          <a:xfrm>
            <a:off x="3124200" y="4191000"/>
            <a:ext cx="1752600" cy="366713"/>
          </a:xfrm>
          <a:prstGeom prst="rect">
            <a:avLst/>
          </a:prstGeom>
          <a:noFill/>
          <a:ln w="9525">
            <a:noFill/>
            <a:miter lim="800000"/>
            <a:headEnd/>
            <a:tailEnd/>
          </a:ln>
          <a:effectLst/>
        </p:spPr>
        <p:txBody>
          <a:bodyPr>
            <a:spAutoFit/>
          </a:bodyPr>
          <a:lstStyle/>
          <a:p>
            <a:r>
              <a:rPr lang="en-US" b="1" dirty="0">
                <a:solidFill>
                  <a:srgbClr val="7030A0"/>
                </a:solidFill>
              </a:rPr>
              <a:t>The Work</a:t>
            </a:r>
          </a:p>
        </p:txBody>
      </p:sp>
      <p:sp>
        <p:nvSpPr>
          <p:cNvPr id="97354" name="Line 74"/>
          <p:cNvSpPr>
            <a:spLocks noChangeShapeType="1"/>
          </p:cNvSpPr>
          <p:nvPr/>
        </p:nvSpPr>
        <p:spPr bwMode="auto">
          <a:xfrm>
            <a:off x="2667000" y="4953000"/>
            <a:ext cx="2057400" cy="0"/>
          </a:xfrm>
          <a:prstGeom prst="line">
            <a:avLst/>
          </a:prstGeom>
          <a:noFill/>
          <a:ln w="9525">
            <a:solidFill>
              <a:schemeClr val="tx1"/>
            </a:solidFill>
            <a:round/>
            <a:headEnd/>
            <a:tailEnd/>
          </a:ln>
          <a:effectLst/>
        </p:spPr>
        <p:txBody>
          <a:bodyPr/>
          <a:lstStyle/>
          <a:p>
            <a:endParaRPr lang="en-US" dirty="0"/>
          </a:p>
        </p:txBody>
      </p:sp>
      <p:sp>
        <p:nvSpPr>
          <p:cNvPr id="97355" name="Text Box 75"/>
          <p:cNvSpPr txBox="1">
            <a:spLocks noChangeArrowheads="1"/>
          </p:cNvSpPr>
          <p:nvPr/>
        </p:nvSpPr>
        <p:spPr bwMode="auto">
          <a:xfrm>
            <a:off x="2819400" y="4648200"/>
            <a:ext cx="2133600" cy="274638"/>
          </a:xfrm>
          <a:prstGeom prst="rect">
            <a:avLst/>
          </a:prstGeom>
          <a:noFill/>
          <a:ln w="9525">
            <a:noFill/>
            <a:miter lim="800000"/>
            <a:headEnd/>
            <a:tailEnd/>
          </a:ln>
          <a:effectLst/>
        </p:spPr>
        <p:txBody>
          <a:bodyPr>
            <a:spAutoFit/>
          </a:bodyPr>
          <a:lstStyle/>
          <a:p>
            <a:r>
              <a:rPr lang="en-US" sz="1200" b="1" dirty="0">
                <a:solidFill>
                  <a:srgbClr val="7030A0"/>
                </a:solidFill>
                <a:latin typeface="Bauhaus 93" pitchFamily="82" charset="77"/>
              </a:rPr>
              <a:t>Rebuilding the Temple</a:t>
            </a:r>
          </a:p>
        </p:txBody>
      </p:sp>
      <p:sp>
        <p:nvSpPr>
          <p:cNvPr id="97356" name="Line 76"/>
          <p:cNvSpPr>
            <a:spLocks noChangeShapeType="1"/>
          </p:cNvSpPr>
          <p:nvPr/>
        </p:nvSpPr>
        <p:spPr bwMode="auto">
          <a:xfrm flipV="1">
            <a:off x="3200400" y="1828800"/>
            <a:ext cx="762000" cy="1752600"/>
          </a:xfrm>
          <a:prstGeom prst="line">
            <a:avLst/>
          </a:prstGeom>
          <a:noFill/>
          <a:ln w="38100">
            <a:solidFill>
              <a:schemeClr val="tx1"/>
            </a:solidFill>
            <a:round/>
            <a:headEnd/>
            <a:tailEnd/>
          </a:ln>
          <a:effectLst/>
        </p:spPr>
        <p:txBody>
          <a:bodyPr/>
          <a:lstStyle/>
          <a:p>
            <a:endParaRPr lang="en-US" dirty="0"/>
          </a:p>
        </p:txBody>
      </p:sp>
      <p:sp>
        <p:nvSpPr>
          <p:cNvPr id="97359" name="Line 79"/>
          <p:cNvSpPr>
            <a:spLocks noChangeShapeType="1"/>
          </p:cNvSpPr>
          <p:nvPr/>
        </p:nvSpPr>
        <p:spPr bwMode="auto">
          <a:xfrm>
            <a:off x="2667000" y="6553200"/>
            <a:ext cx="1981200" cy="0"/>
          </a:xfrm>
          <a:prstGeom prst="line">
            <a:avLst/>
          </a:prstGeom>
          <a:noFill/>
          <a:ln w="9525">
            <a:solidFill>
              <a:schemeClr val="tx1"/>
            </a:solidFill>
            <a:round/>
            <a:headEnd/>
            <a:tailEnd/>
          </a:ln>
          <a:effectLst/>
        </p:spPr>
        <p:txBody>
          <a:bodyPr/>
          <a:lstStyle/>
          <a:p>
            <a:endParaRPr lang="en-US" dirty="0"/>
          </a:p>
        </p:txBody>
      </p:sp>
      <p:sp>
        <p:nvSpPr>
          <p:cNvPr id="97360" name="Text Box 80"/>
          <p:cNvSpPr txBox="1">
            <a:spLocks noChangeArrowheads="1"/>
          </p:cNvSpPr>
          <p:nvPr/>
        </p:nvSpPr>
        <p:spPr bwMode="auto">
          <a:xfrm>
            <a:off x="3352800" y="6553200"/>
            <a:ext cx="1447800" cy="274638"/>
          </a:xfrm>
          <a:prstGeom prst="rect">
            <a:avLst/>
          </a:prstGeom>
          <a:noFill/>
          <a:ln w="9525">
            <a:noFill/>
            <a:miter lim="800000"/>
            <a:headEnd/>
            <a:tailEnd/>
          </a:ln>
          <a:effectLst/>
        </p:spPr>
        <p:txBody>
          <a:bodyPr>
            <a:spAutoFit/>
          </a:bodyPr>
          <a:lstStyle/>
          <a:p>
            <a:r>
              <a:rPr lang="en-US" sz="1200" b="1" dirty="0"/>
              <a:t>Darius the King</a:t>
            </a:r>
          </a:p>
        </p:txBody>
      </p:sp>
      <p:sp>
        <p:nvSpPr>
          <p:cNvPr id="97361" name="Line 81"/>
          <p:cNvSpPr>
            <a:spLocks noChangeShapeType="1"/>
          </p:cNvSpPr>
          <p:nvPr/>
        </p:nvSpPr>
        <p:spPr bwMode="auto">
          <a:xfrm flipH="1">
            <a:off x="0" y="6553200"/>
            <a:ext cx="2667000" cy="0"/>
          </a:xfrm>
          <a:prstGeom prst="line">
            <a:avLst/>
          </a:prstGeom>
          <a:noFill/>
          <a:ln w="9525">
            <a:solidFill>
              <a:schemeClr val="tx1"/>
            </a:solidFill>
            <a:round/>
            <a:headEnd/>
            <a:tailEnd/>
          </a:ln>
          <a:effectLst/>
        </p:spPr>
        <p:txBody>
          <a:bodyPr/>
          <a:lstStyle/>
          <a:p>
            <a:endParaRPr lang="en-US" dirty="0"/>
          </a:p>
        </p:txBody>
      </p:sp>
      <p:sp>
        <p:nvSpPr>
          <p:cNvPr id="97362" name="Text Box 82"/>
          <p:cNvSpPr txBox="1">
            <a:spLocks noChangeArrowheads="1"/>
          </p:cNvSpPr>
          <p:nvPr/>
        </p:nvSpPr>
        <p:spPr bwMode="auto">
          <a:xfrm>
            <a:off x="609600" y="6583363"/>
            <a:ext cx="727075" cy="274637"/>
          </a:xfrm>
          <a:prstGeom prst="rect">
            <a:avLst/>
          </a:prstGeom>
          <a:noFill/>
          <a:ln w="9525">
            <a:noFill/>
            <a:miter lim="800000"/>
            <a:headEnd/>
            <a:tailEnd/>
          </a:ln>
          <a:effectLst/>
        </p:spPr>
        <p:txBody>
          <a:bodyPr>
            <a:spAutoFit/>
          </a:bodyPr>
          <a:lstStyle/>
          <a:p>
            <a:r>
              <a:rPr lang="en-US" sz="1200" b="1" dirty="0"/>
              <a:t>Cyrus</a:t>
            </a:r>
          </a:p>
        </p:txBody>
      </p:sp>
      <p:sp>
        <p:nvSpPr>
          <p:cNvPr id="97363" name="Line 83"/>
          <p:cNvSpPr>
            <a:spLocks noChangeShapeType="1"/>
          </p:cNvSpPr>
          <p:nvPr/>
        </p:nvSpPr>
        <p:spPr bwMode="auto">
          <a:xfrm flipV="1">
            <a:off x="4876800" y="6553200"/>
            <a:ext cx="4267200" cy="0"/>
          </a:xfrm>
          <a:prstGeom prst="line">
            <a:avLst/>
          </a:prstGeom>
          <a:noFill/>
          <a:ln w="9525">
            <a:solidFill>
              <a:schemeClr val="tx1"/>
            </a:solidFill>
            <a:round/>
            <a:headEnd/>
            <a:tailEnd/>
          </a:ln>
          <a:effectLst/>
        </p:spPr>
        <p:txBody>
          <a:bodyPr/>
          <a:lstStyle/>
          <a:p>
            <a:endParaRPr lang="en-US" dirty="0"/>
          </a:p>
        </p:txBody>
      </p:sp>
      <p:sp>
        <p:nvSpPr>
          <p:cNvPr id="97364" name="Text Box 84"/>
          <p:cNvSpPr txBox="1">
            <a:spLocks noChangeArrowheads="1"/>
          </p:cNvSpPr>
          <p:nvPr/>
        </p:nvSpPr>
        <p:spPr bwMode="auto">
          <a:xfrm>
            <a:off x="4953000" y="6553200"/>
            <a:ext cx="1828800" cy="274638"/>
          </a:xfrm>
          <a:prstGeom prst="rect">
            <a:avLst/>
          </a:prstGeom>
          <a:noFill/>
          <a:ln w="9525">
            <a:noFill/>
            <a:miter lim="800000"/>
            <a:headEnd/>
            <a:tailEnd/>
          </a:ln>
          <a:effectLst/>
        </p:spPr>
        <p:txBody>
          <a:bodyPr>
            <a:spAutoFit/>
          </a:bodyPr>
          <a:lstStyle/>
          <a:p>
            <a:r>
              <a:rPr lang="en-US" sz="1200" b="1" dirty="0"/>
              <a:t>Artaxerxes the King</a:t>
            </a:r>
          </a:p>
        </p:txBody>
      </p:sp>
      <p:sp>
        <p:nvSpPr>
          <p:cNvPr id="97365" name="Line 85"/>
          <p:cNvSpPr>
            <a:spLocks noChangeShapeType="1"/>
          </p:cNvSpPr>
          <p:nvPr/>
        </p:nvSpPr>
        <p:spPr bwMode="auto">
          <a:xfrm>
            <a:off x="4724400" y="4572000"/>
            <a:ext cx="1905000" cy="0"/>
          </a:xfrm>
          <a:prstGeom prst="line">
            <a:avLst/>
          </a:prstGeom>
          <a:noFill/>
          <a:ln w="9525">
            <a:solidFill>
              <a:schemeClr val="tx1"/>
            </a:solidFill>
            <a:round/>
            <a:headEnd/>
            <a:tailEnd/>
          </a:ln>
          <a:effectLst/>
        </p:spPr>
        <p:txBody>
          <a:bodyPr/>
          <a:lstStyle/>
          <a:p>
            <a:endParaRPr lang="en-US" dirty="0"/>
          </a:p>
        </p:txBody>
      </p:sp>
      <p:sp>
        <p:nvSpPr>
          <p:cNvPr id="97366" name="Line 86"/>
          <p:cNvSpPr>
            <a:spLocks noChangeShapeType="1"/>
          </p:cNvSpPr>
          <p:nvPr/>
        </p:nvSpPr>
        <p:spPr bwMode="auto">
          <a:xfrm>
            <a:off x="3124200" y="4953000"/>
            <a:ext cx="0" cy="1600200"/>
          </a:xfrm>
          <a:prstGeom prst="line">
            <a:avLst/>
          </a:prstGeom>
          <a:noFill/>
          <a:ln w="9525">
            <a:solidFill>
              <a:schemeClr val="tx1"/>
            </a:solidFill>
            <a:round/>
            <a:headEnd/>
            <a:tailEnd/>
          </a:ln>
          <a:effectLst/>
        </p:spPr>
        <p:txBody>
          <a:bodyPr/>
          <a:lstStyle/>
          <a:p>
            <a:endParaRPr lang="en-US" dirty="0"/>
          </a:p>
        </p:txBody>
      </p:sp>
      <p:sp>
        <p:nvSpPr>
          <p:cNvPr id="97367" name="Line 87"/>
          <p:cNvSpPr>
            <a:spLocks noChangeShapeType="1"/>
          </p:cNvSpPr>
          <p:nvPr/>
        </p:nvSpPr>
        <p:spPr bwMode="auto">
          <a:xfrm>
            <a:off x="3505200" y="4953000"/>
            <a:ext cx="0" cy="1600200"/>
          </a:xfrm>
          <a:prstGeom prst="line">
            <a:avLst/>
          </a:prstGeom>
          <a:noFill/>
          <a:ln w="9525">
            <a:solidFill>
              <a:schemeClr val="tx1"/>
            </a:solidFill>
            <a:round/>
            <a:headEnd/>
            <a:tailEnd/>
          </a:ln>
          <a:effectLst/>
        </p:spPr>
        <p:txBody>
          <a:bodyPr/>
          <a:lstStyle/>
          <a:p>
            <a:endParaRPr lang="en-US" dirty="0"/>
          </a:p>
        </p:txBody>
      </p:sp>
      <p:sp>
        <p:nvSpPr>
          <p:cNvPr id="97368" name="Line 88"/>
          <p:cNvSpPr>
            <a:spLocks noChangeShapeType="1"/>
          </p:cNvSpPr>
          <p:nvPr/>
        </p:nvSpPr>
        <p:spPr bwMode="auto">
          <a:xfrm>
            <a:off x="3886200" y="4953000"/>
            <a:ext cx="0" cy="1600200"/>
          </a:xfrm>
          <a:prstGeom prst="line">
            <a:avLst/>
          </a:prstGeom>
          <a:noFill/>
          <a:ln w="9525">
            <a:solidFill>
              <a:schemeClr val="tx1"/>
            </a:solidFill>
            <a:round/>
            <a:headEnd/>
            <a:tailEnd/>
          </a:ln>
          <a:effectLst/>
        </p:spPr>
        <p:txBody>
          <a:bodyPr/>
          <a:lstStyle/>
          <a:p>
            <a:endParaRPr lang="en-US" dirty="0"/>
          </a:p>
        </p:txBody>
      </p:sp>
      <p:sp>
        <p:nvSpPr>
          <p:cNvPr id="97369" name="Line 89"/>
          <p:cNvSpPr>
            <a:spLocks noChangeShapeType="1"/>
          </p:cNvSpPr>
          <p:nvPr/>
        </p:nvSpPr>
        <p:spPr bwMode="auto">
          <a:xfrm>
            <a:off x="4267200" y="4953000"/>
            <a:ext cx="0" cy="1600200"/>
          </a:xfrm>
          <a:prstGeom prst="line">
            <a:avLst/>
          </a:prstGeom>
          <a:noFill/>
          <a:ln w="9525">
            <a:solidFill>
              <a:schemeClr val="tx1"/>
            </a:solidFill>
            <a:round/>
            <a:headEnd/>
            <a:tailEnd/>
          </a:ln>
          <a:effectLst/>
        </p:spPr>
        <p:txBody>
          <a:bodyPr/>
          <a:lstStyle/>
          <a:p>
            <a:endParaRPr lang="en-US" dirty="0"/>
          </a:p>
        </p:txBody>
      </p:sp>
      <p:sp>
        <p:nvSpPr>
          <p:cNvPr id="97370" name="Line 90"/>
          <p:cNvSpPr>
            <a:spLocks noChangeShapeType="1"/>
          </p:cNvSpPr>
          <p:nvPr/>
        </p:nvSpPr>
        <p:spPr bwMode="auto">
          <a:xfrm flipV="1">
            <a:off x="3733800" y="1828800"/>
            <a:ext cx="762000" cy="1752600"/>
          </a:xfrm>
          <a:prstGeom prst="line">
            <a:avLst/>
          </a:prstGeom>
          <a:noFill/>
          <a:ln w="38100">
            <a:solidFill>
              <a:schemeClr val="tx1"/>
            </a:solidFill>
            <a:round/>
            <a:headEnd/>
            <a:tailEnd/>
          </a:ln>
          <a:effectLst/>
        </p:spPr>
        <p:txBody>
          <a:bodyPr/>
          <a:lstStyle/>
          <a:p>
            <a:endParaRPr lang="en-US" dirty="0"/>
          </a:p>
        </p:txBody>
      </p:sp>
      <p:sp>
        <p:nvSpPr>
          <p:cNvPr id="97372" name="Line 92"/>
          <p:cNvSpPr>
            <a:spLocks noChangeShapeType="1"/>
          </p:cNvSpPr>
          <p:nvPr/>
        </p:nvSpPr>
        <p:spPr bwMode="auto">
          <a:xfrm flipV="1">
            <a:off x="4267200" y="1828800"/>
            <a:ext cx="762000" cy="1752600"/>
          </a:xfrm>
          <a:prstGeom prst="line">
            <a:avLst/>
          </a:prstGeom>
          <a:noFill/>
          <a:ln w="28575">
            <a:solidFill>
              <a:schemeClr val="tx1"/>
            </a:solidFill>
            <a:round/>
            <a:headEnd/>
            <a:tailEnd/>
          </a:ln>
          <a:effectLst/>
        </p:spPr>
        <p:txBody>
          <a:bodyPr/>
          <a:lstStyle/>
          <a:p>
            <a:endParaRPr lang="en-US" dirty="0"/>
          </a:p>
        </p:txBody>
      </p:sp>
      <p:sp>
        <p:nvSpPr>
          <p:cNvPr id="97374" name="Text Box 94"/>
          <p:cNvSpPr txBox="1">
            <a:spLocks noChangeArrowheads="1"/>
          </p:cNvSpPr>
          <p:nvPr/>
        </p:nvSpPr>
        <p:spPr bwMode="auto">
          <a:xfrm>
            <a:off x="5029200" y="4191000"/>
            <a:ext cx="1600200" cy="369332"/>
          </a:xfrm>
          <a:prstGeom prst="rect">
            <a:avLst/>
          </a:prstGeom>
          <a:noFill/>
          <a:ln w="9525">
            <a:noFill/>
            <a:miter lim="800000"/>
            <a:headEnd/>
            <a:tailEnd/>
          </a:ln>
          <a:effectLst/>
        </p:spPr>
        <p:txBody>
          <a:bodyPr wrap="square">
            <a:spAutoFit/>
          </a:bodyPr>
          <a:lstStyle/>
          <a:p>
            <a:r>
              <a:rPr lang="en-US" b="1" dirty="0">
                <a:solidFill>
                  <a:srgbClr val="7030A0"/>
                </a:solidFill>
              </a:rPr>
              <a:t>The Journey</a:t>
            </a:r>
          </a:p>
        </p:txBody>
      </p:sp>
      <p:sp>
        <p:nvSpPr>
          <p:cNvPr id="97375" name="Line 95"/>
          <p:cNvSpPr>
            <a:spLocks noChangeShapeType="1"/>
          </p:cNvSpPr>
          <p:nvPr/>
        </p:nvSpPr>
        <p:spPr bwMode="auto">
          <a:xfrm>
            <a:off x="6705600" y="4114800"/>
            <a:ext cx="0" cy="2438400"/>
          </a:xfrm>
          <a:prstGeom prst="line">
            <a:avLst/>
          </a:prstGeom>
          <a:noFill/>
          <a:ln w="76200" cmpd="tri">
            <a:solidFill>
              <a:schemeClr val="tx1"/>
            </a:solidFill>
            <a:round/>
            <a:headEnd/>
            <a:tailEnd/>
          </a:ln>
          <a:effectLst/>
        </p:spPr>
        <p:txBody>
          <a:bodyPr/>
          <a:lstStyle/>
          <a:p>
            <a:endParaRPr lang="en-US" dirty="0"/>
          </a:p>
        </p:txBody>
      </p:sp>
      <p:sp>
        <p:nvSpPr>
          <p:cNvPr id="97376" name="Line 96"/>
          <p:cNvSpPr>
            <a:spLocks noChangeShapeType="1"/>
          </p:cNvSpPr>
          <p:nvPr/>
        </p:nvSpPr>
        <p:spPr bwMode="auto">
          <a:xfrm flipV="1">
            <a:off x="6705600" y="1828800"/>
            <a:ext cx="609600" cy="1752600"/>
          </a:xfrm>
          <a:prstGeom prst="line">
            <a:avLst/>
          </a:prstGeom>
          <a:noFill/>
          <a:ln w="76200" cmpd="tri">
            <a:solidFill>
              <a:schemeClr val="tx1"/>
            </a:solidFill>
            <a:round/>
            <a:headEnd/>
            <a:tailEnd/>
          </a:ln>
          <a:effectLst/>
        </p:spPr>
        <p:txBody>
          <a:bodyPr/>
          <a:lstStyle/>
          <a:p>
            <a:endParaRPr lang="en-US" dirty="0"/>
          </a:p>
        </p:txBody>
      </p:sp>
      <p:sp>
        <p:nvSpPr>
          <p:cNvPr id="97377" name="Line 97"/>
          <p:cNvSpPr>
            <a:spLocks noChangeShapeType="1"/>
          </p:cNvSpPr>
          <p:nvPr/>
        </p:nvSpPr>
        <p:spPr bwMode="auto">
          <a:xfrm flipV="1">
            <a:off x="5943600" y="1828800"/>
            <a:ext cx="609600" cy="1752600"/>
          </a:xfrm>
          <a:prstGeom prst="line">
            <a:avLst/>
          </a:prstGeom>
          <a:noFill/>
          <a:ln w="28575">
            <a:solidFill>
              <a:schemeClr val="tx1"/>
            </a:solidFill>
            <a:round/>
            <a:headEnd/>
            <a:tailEnd/>
          </a:ln>
          <a:effectLst/>
        </p:spPr>
        <p:txBody>
          <a:bodyPr/>
          <a:lstStyle/>
          <a:p>
            <a:endParaRPr lang="en-US" dirty="0"/>
          </a:p>
        </p:txBody>
      </p:sp>
      <p:sp>
        <p:nvSpPr>
          <p:cNvPr id="97379" name="Line 99"/>
          <p:cNvSpPr>
            <a:spLocks noChangeShapeType="1"/>
          </p:cNvSpPr>
          <p:nvPr/>
        </p:nvSpPr>
        <p:spPr bwMode="auto">
          <a:xfrm>
            <a:off x="5257800" y="4572000"/>
            <a:ext cx="0" cy="1981200"/>
          </a:xfrm>
          <a:prstGeom prst="line">
            <a:avLst/>
          </a:prstGeom>
          <a:noFill/>
          <a:ln w="9525">
            <a:solidFill>
              <a:schemeClr val="tx1"/>
            </a:solidFill>
            <a:round/>
            <a:headEnd/>
            <a:tailEnd/>
          </a:ln>
          <a:effectLst/>
        </p:spPr>
        <p:txBody>
          <a:bodyPr/>
          <a:lstStyle/>
          <a:p>
            <a:endParaRPr lang="en-US" dirty="0"/>
          </a:p>
        </p:txBody>
      </p:sp>
      <p:sp>
        <p:nvSpPr>
          <p:cNvPr id="97380" name="Line 100"/>
          <p:cNvSpPr>
            <a:spLocks noChangeShapeType="1"/>
          </p:cNvSpPr>
          <p:nvPr/>
        </p:nvSpPr>
        <p:spPr bwMode="auto">
          <a:xfrm>
            <a:off x="5715000" y="4572000"/>
            <a:ext cx="0" cy="1981200"/>
          </a:xfrm>
          <a:prstGeom prst="line">
            <a:avLst/>
          </a:prstGeom>
          <a:noFill/>
          <a:ln w="9525">
            <a:solidFill>
              <a:schemeClr val="tx1"/>
            </a:solidFill>
            <a:round/>
            <a:headEnd/>
            <a:tailEnd/>
          </a:ln>
          <a:effectLst/>
        </p:spPr>
        <p:txBody>
          <a:bodyPr/>
          <a:lstStyle/>
          <a:p>
            <a:endParaRPr lang="en-US" dirty="0"/>
          </a:p>
        </p:txBody>
      </p:sp>
      <p:sp>
        <p:nvSpPr>
          <p:cNvPr id="97381" name="Line 101"/>
          <p:cNvSpPr>
            <a:spLocks noChangeShapeType="1"/>
          </p:cNvSpPr>
          <p:nvPr/>
        </p:nvSpPr>
        <p:spPr bwMode="auto">
          <a:xfrm>
            <a:off x="6172200" y="4572000"/>
            <a:ext cx="0" cy="1981200"/>
          </a:xfrm>
          <a:prstGeom prst="line">
            <a:avLst/>
          </a:prstGeom>
          <a:noFill/>
          <a:ln w="9525">
            <a:solidFill>
              <a:schemeClr val="tx1"/>
            </a:solidFill>
            <a:round/>
            <a:headEnd/>
            <a:tailEnd/>
          </a:ln>
          <a:effectLst/>
        </p:spPr>
        <p:txBody>
          <a:bodyPr/>
          <a:lstStyle/>
          <a:p>
            <a:endParaRPr lang="en-US" dirty="0"/>
          </a:p>
        </p:txBody>
      </p:sp>
      <p:sp>
        <p:nvSpPr>
          <p:cNvPr id="97382" name="Line 102"/>
          <p:cNvSpPr>
            <a:spLocks noChangeShapeType="1"/>
          </p:cNvSpPr>
          <p:nvPr/>
        </p:nvSpPr>
        <p:spPr bwMode="auto">
          <a:xfrm>
            <a:off x="6705600" y="4572000"/>
            <a:ext cx="1905000" cy="0"/>
          </a:xfrm>
          <a:prstGeom prst="line">
            <a:avLst/>
          </a:prstGeom>
          <a:noFill/>
          <a:ln w="9525">
            <a:solidFill>
              <a:schemeClr val="tx1"/>
            </a:solidFill>
            <a:round/>
            <a:headEnd/>
            <a:tailEnd/>
          </a:ln>
          <a:effectLst/>
        </p:spPr>
        <p:txBody>
          <a:bodyPr/>
          <a:lstStyle/>
          <a:p>
            <a:endParaRPr lang="en-US" dirty="0"/>
          </a:p>
        </p:txBody>
      </p:sp>
      <p:sp>
        <p:nvSpPr>
          <p:cNvPr id="97383" name="Line 103"/>
          <p:cNvSpPr>
            <a:spLocks noChangeShapeType="1"/>
          </p:cNvSpPr>
          <p:nvPr/>
        </p:nvSpPr>
        <p:spPr bwMode="auto">
          <a:xfrm flipV="1">
            <a:off x="7315200" y="1828800"/>
            <a:ext cx="609600" cy="1676400"/>
          </a:xfrm>
          <a:prstGeom prst="line">
            <a:avLst/>
          </a:prstGeom>
          <a:noFill/>
          <a:ln w="9525">
            <a:solidFill>
              <a:schemeClr val="tx1"/>
            </a:solidFill>
            <a:round/>
            <a:headEnd/>
            <a:tailEnd/>
          </a:ln>
          <a:effectLst/>
        </p:spPr>
        <p:txBody>
          <a:bodyPr/>
          <a:lstStyle/>
          <a:p>
            <a:endParaRPr lang="en-US" dirty="0"/>
          </a:p>
        </p:txBody>
      </p:sp>
      <p:sp>
        <p:nvSpPr>
          <p:cNvPr id="97384" name="Line 104"/>
          <p:cNvSpPr>
            <a:spLocks noChangeShapeType="1"/>
          </p:cNvSpPr>
          <p:nvPr/>
        </p:nvSpPr>
        <p:spPr bwMode="auto">
          <a:xfrm flipV="1">
            <a:off x="7772400" y="1828800"/>
            <a:ext cx="609600" cy="1752600"/>
          </a:xfrm>
          <a:prstGeom prst="line">
            <a:avLst/>
          </a:prstGeom>
          <a:noFill/>
          <a:ln w="9525">
            <a:solidFill>
              <a:schemeClr val="tx1"/>
            </a:solidFill>
            <a:round/>
            <a:headEnd/>
            <a:tailEnd/>
          </a:ln>
          <a:effectLst/>
        </p:spPr>
        <p:txBody>
          <a:bodyPr/>
          <a:lstStyle/>
          <a:p>
            <a:endParaRPr lang="en-US" dirty="0"/>
          </a:p>
        </p:txBody>
      </p:sp>
      <p:sp>
        <p:nvSpPr>
          <p:cNvPr id="97385" name="Line 105"/>
          <p:cNvSpPr>
            <a:spLocks noChangeShapeType="1"/>
          </p:cNvSpPr>
          <p:nvPr/>
        </p:nvSpPr>
        <p:spPr bwMode="auto">
          <a:xfrm>
            <a:off x="6705600" y="4953000"/>
            <a:ext cx="2438400" cy="0"/>
          </a:xfrm>
          <a:prstGeom prst="line">
            <a:avLst/>
          </a:prstGeom>
          <a:noFill/>
          <a:ln w="9525">
            <a:solidFill>
              <a:schemeClr val="tx1"/>
            </a:solidFill>
            <a:round/>
            <a:headEnd/>
            <a:tailEnd/>
          </a:ln>
          <a:effectLst/>
        </p:spPr>
        <p:txBody>
          <a:bodyPr/>
          <a:lstStyle/>
          <a:p>
            <a:endParaRPr lang="en-US" dirty="0"/>
          </a:p>
        </p:txBody>
      </p:sp>
      <p:sp>
        <p:nvSpPr>
          <p:cNvPr id="97386" name="Text Box 106"/>
          <p:cNvSpPr txBox="1">
            <a:spLocks noChangeArrowheads="1"/>
          </p:cNvSpPr>
          <p:nvPr/>
        </p:nvSpPr>
        <p:spPr bwMode="auto">
          <a:xfrm>
            <a:off x="6705600" y="4572000"/>
            <a:ext cx="2438400" cy="304800"/>
          </a:xfrm>
          <a:prstGeom prst="rect">
            <a:avLst/>
          </a:prstGeom>
          <a:noFill/>
          <a:ln w="9525">
            <a:noFill/>
            <a:miter lim="800000"/>
            <a:headEnd/>
            <a:tailEnd/>
          </a:ln>
          <a:effectLst/>
        </p:spPr>
        <p:txBody>
          <a:bodyPr>
            <a:spAutoFit/>
          </a:bodyPr>
          <a:lstStyle/>
          <a:p>
            <a:r>
              <a:rPr lang="en-US" sz="1400" dirty="0">
                <a:latin typeface="Bauhaus 93" pitchFamily="82" charset="77"/>
              </a:rPr>
              <a:t>Dissolving Mixed Marriages</a:t>
            </a:r>
          </a:p>
        </p:txBody>
      </p:sp>
      <p:sp>
        <p:nvSpPr>
          <p:cNvPr id="97387" name="Text Box 107"/>
          <p:cNvSpPr txBox="1">
            <a:spLocks noChangeArrowheads="1"/>
          </p:cNvSpPr>
          <p:nvPr/>
        </p:nvSpPr>
        <p:spPr bwMode="auto">
          <a:xfrm>
            <a:off x="7070725" y="4191000"/>
            <a:ext cx="1463675" cy="366713"/>
          </a:xfrm>
          <a:prstGeom prst="rect">
            <a:avLst/>
          </a:prstGeom>
          <a:noFill/>
          <a:ln w="9525">
            <a:noFill/>
            <a:miter lim="800000"/>
            <a:headEnd/>
            <a:tailEnd/>
          </a:ln>
          <a:effectLst/>
        </p:spPr>
        <p:txBody>
          <a:bodyPr>
            <a:spAutoFit/>
          </a:bodyPr>
          <a:lstStyle/>
          <a:p>
            <a:r>
              <a:rPr lang="en-US" b="1" dirty="0">
                <a:solidFill>
                  <a:srgbClr val="7030A0"/>
                </a:solidFill>
              </a:rPr>
              <a:t>The Work</a:t>
            </a:r>
          </a:p>
        </p:txBody>
      </p:sp>
      <p:sp>
        <p:nvSpPr>
          <p:cNvPr id="97389" name="Line 109"/>
          <p:cNvSpPr>
            <a:spLocks noChangeShapeType="1"/>
          </p:cNvSpPr>
          <p:nvPr/>
        </p:nvSpPr>
        <p:spPr bwMode="auto">
          <a:xfrm>
            <a:off x="3276600" y="6553200"/>
            <a:ext cx="0" cy="304800"/>
          </a:xfrm>
          <a:prstGeom prst="line">
            <a:avLst/>
          </a:prstGeom>
          <a:noFill/>
          <a:ln w="9525">
            <a:solidFill>
              <a:schemeClr val="tx1"/>
            </a:solidFill>
            <a:prstDash val="dashDot"/>
            <a:round/>
            <a:headEnd/>
            <a:tailEnd/>
          </a:ln>
          <a:effectLst/>
        </p:spPr>
        <p:txBody>
          <a:bodyPr/>
          <a:lstStyle/>
          <a:p>
            <a:endParaRPr lang="en-US" dirty="0"/>
          </a:p>
        </p:txBody>
      </p:sp>
      <p:sp>
        <p:nvSpPr>
          <p:cNvPr id="97390" name="Text Box 110"/>
          <p:cNvSpPr txBox="1">
            <a:spLocks noChangeArrowheads="1"/>
          </p:cNvSpPr>
          <p:nvPr/>
        </p:nvSpPr>
        <p:spPr bwMode="auto">
          <a:xfrm>
            <a:off x="6232525" y="4648200"/>
            <a:ext cx="320675" cy="1892826"/>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J</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y </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J</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s</a:t>
            </a:r>
          </a:p>
        </p:txBody>
      </p:sp>
      <p:sp>
        <p:nvSpPr>
          <p:cNvPr id="97391" name="Text Box 111"/>
          <p:cNvSpPr txBox="1">
            <a:spLocks noChangeArrowheads="1"/>
          </p:cNvSpPr>
          <p:nvPr/>
        </p:nvSpPr>
        <p:spPr bwMode="auto">
          <a:xfrm>
            <a:off x="5867400" y="4648200"/>
            <a:ext cx="285750" cy="2169825"/>
          </a:xfrm>
          <a:prstGeom prst="rect">
            <a:avLst/>
          </a:prstGeom>
          <a:noFill/>
          <a:ln w="9525">
            <a:noFill/>
            <a:miter lim="800000"/>
            <a:headEnd/>
            <a:tailEnd/>
          </a:ln>
          <a:effectLst/>
        </p:spPr>
        <p:txBody>
          <a:bodyPr wrap="square">
            <a:spAutoFit/>
          </a:bodyPr>
          <a:lstStyle/>
          <a:p>
            <a:r>
              <a:rPr lang="en-US" sz="900" dirty="0">
                <a:latin typeface="Abadi MT Condensed Extra Bold" charset="0"/>
                <a:ea typeface="Abadi MT Condensed Extra Bold" charset="0"/>
                <a:cs typeface="Abadi MT Condensed Extra Bold" charset="0"/>
              </a:rPr>
              <a:t>L</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T</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 </a:t>
            </a:r>
          </a:p>
          <a:p>
            <a:r>
              <a:rPr lang="en-US" sz="900" dirty="0">
                <a:latin typeface="Abadi MT Condensed Extra Bold" charset="0"/>
                <a:ea typeface="Abadi MT Condensed Extra Bold" charset="0"/>
                <a:cs typeface="Abadi MT Condensed Extra Bold" charset="0"/>
              </a:rPr>
              <a:t>of</a:t>
            </a:r>
            <a:br>
              <a:rPr lang="en-US" sz="900" dirty="0">
                <a:latin typeface="Abadi MT Condensed Extra Bold" charset="0"/>
                <a:ea typeface="Abadi MT Condensed Extra Bold" charset="0"/>
                <a:cs typeface="Abadi MT Condensed Extra Bold" charset="0"/>
              </a:rPr>
            </a:b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A</a:t>
            </a:r>
          </a:p>
          <a:p>
            <a:r>
              <a:rPr lang="en-US" sz="900" dirty="0">
                <a:latin typeface="Abadi MT Condensed Extra Bold" charset="0"/>
                <a:ea typeface="Abadi MT Condensed Extra Bold" charset="0"/>
                <a:cs typeface="Abadi MT Condensed Extra Bold" charset="0"/>
              </a:rPr>
              <a:t>M</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S</a:t>
            </a:r>
          </a:p>
          <a:p>
            <a:endParaRPr lang="en-US" sz="900" dirty="0">
              <a:latin typeface="Abadi MT Condensed Extra Bold" charset="0"/>
              <a:ea typeface="Abadi MT Condensed Extra Bold" charset="0"/>
              <a:cs typeface="Abadi MT Condensed Extra Bold" charset="0"/>
            </a:endParaRPr>
          </a:p>
          <a:p>
            <a:endParaRPr lang="en-US" dirty="0">
              <a:latin typeface="Abadi MT Condensed Extra Bold" charset="0"/>
              <a:ea typeface="Abadi MT Condensed Extra Bold" charset="0"/>
              <a:cs typeface="Abadi MT Condensed Extra Bold" charset="0"/>
            </a:endParaRPr>
          </a:p>
        </p:txBody>
      </p:sp>
      <p:sp>
        <p:nvSpPr>
          <p:cNvPr id="97392" name="Text Box 112"/>
          <p:cNvSpPr txBox="1">
            <a:spLocks noChangeArrowheads="1"/>
          </p:cNvSpPr>
          <p:nvPr/>
        </p:nvSpPr>
        <p:spPr bwMode="auto">
          <a:xfrm>
            <a:off x="5334000" y="4648200"/>
            <a:ext cx="381000" cy="2352675"/>
          </a:xfrm>
          <a:prstGeom prst="rect">
            <a:avLst/>
          </a:prstGeom>
          <a:noFill/>
          <a:ln w="9525">
            <a:noFill/>
            <a:miter lim="800000"/>
            <a:headEnd/>
            <a:tailEnd/>
          </a:ln>
          <a:effectLst/>
        </p:spPr>
        <p:txBody>
          <a:bodyPr wrap="square">
            <a:spAutoFit/>
          </a:bodyPr>
          <a:lstStyle/>
          <a:p>
            <a:r>
              <a:rPr lang="en-US" sz="900" dirty="0">
                <a:latin typeface="Abadi MT Condensed Extra Bold" charset="0"/>
                <a:ea typeface="Abadi MT Condensed Extra Bold" charset="0"/>
                <a:cs typeface="Abadi MT Condensed Extra Bold" charset="0"/>
              </a:rPr>
              <a:t>P</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A</a:t>
            </a:r>
          </a:p>
          <a:p>
            <a:r>
              <a:rPr lang="en-US" sz="900" dirty="0">
                <a:latin typeface="Abadi MT Condensed Extra Bold" charset="0"/>
                <a:ea typeface="Abadi MT Condensed Extra Bold" charset="0"/>
                <a:cs typeface="Abadi MT Condensed Extra Bold" charset="0"/>
              </a:rPr>
              <a:t>L</a:t>
            </a:r>
          </a:p>
          <a:p>
            <a:r>
              <a:rPr lang="en-US" sz="900" dirty="0">
                <a:latin typeface="Abadi MT Condensed Extra Bold" charset="0"/>
                <a:ea typeface="Abadi MT Condensed Extra Bold" charset="0"/>
                <a:cs typeface="Abadi MT Condensed Extra Bold" charset="0"/>
              </a:rPr>
              <a:t>M</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 </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of</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 </a:t>
            </a: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Z</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A</a:t>
            </a:r>
          </a:p>
          <a:p>
            <a:endParaRPr lang="en-US" sz="900" dirty="0">
              <a:latin typeface="Abadi MT Condensed Extra Bold" charset="0"/>
              <a:ea typeface="Abadi MT Condensed Extra Bold" charset="0"/>
              <a:cs typeface="Abadi MT Condensed Extra Bold" charset="0"/>
            </a:endParaRPr>
          </a:p>
          <a:p>
            <a:endParaRPr lang="en-US" sz="900" dirty="0">
              <a:latin typeface="Abadi MT Condensed Extra Bold" charset="0"/>
              <a:ea typeface="Abadi MT Condensed Extra Bold" charset="0"/>
              <a:cs typeface="Abadi MT Condensed Extra Bold" charset="0"/>
            </a:endParaRPr>
          </a:p>
          <a:p>
            <a:endParaRPr lang="en-US" sz="900" dirty="0">
              <a:latin typeface="Abadi MT Condensed Extra Bold" charset="0"/>
              <a:ea typeface="Abadi MT Condensed Extra Bold" charset="0"/>
              <a:cs typeface="Abadi MT Condensed Extra Bold" charset="0"/>
            </a:endParaRPr>
          </a:p>
          <a:p>
            <a:endParaRPr lang="en-US" sz="900" dirty="0">
              <a:latin typeface="Abadi MT Condensed Extra Bold" charset="0"/>
              <a:ea typeface="Abadi MT Condensed Extra Bold" charset="0"/>
              <a:cs typeface="Abadi MT Condensed Extra Bold" charset="0"/>
            </a:endParaRPr>
          </a:p>
        </p:txBody>
      </p:sp>
      <p:sp>
        <p:nvSpPr>
          <p:cNvPr id="97393" name="Text Box 113"/>
          <p:cNvSpPr txBox="1">
            <a:spLocks noChangeArrowheads="1"/>
          </p:cNvSpPr>
          <p:nvPr/>
        </p:nvSpPr>
        <p:spPr bwMode="auto">
          <a:xfrm>
            <a:off x="2743200" y="4953000"/>
            <a:ext cx="304800" cy="1477328"/>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W</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K</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B</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G</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n</a:t>
            </a:r>
          </a:p>
        </p:txBody>
      </p:sp>
      <p:sp>
        <p:nvSpPr>
          <p:cNvPr id="97394" name="Text Box 114"/>
          <p:cNvSpPr txBox="1">
            <a:spLocks noChangeArrowheads="1"/>
          </p:cNvSpPr>
          <p:nvPr/>
        </p:nvSpPr>
        <p:spPr bwMode="auto">
          <a:xfrm>
            <a:off x="3124200" y="5029200"/>
            <a:ext cx="320675" cy="1314450"/>
          </a:xfrm>
          <a:prstGeom prst="rect">
            <a:avLst/>
          </a:prstGeom>
          <a:noFill/>
          <a:ln w="9525">
            <a:noFill/>
            <a:miter lim="800000"/>
            <a:headEnd/>
            <a:tailEnd/>
          </a:ln>
          <a:effectLst/>
        </p:spPr>
        <p:txBody>
          <a:bodyPr>
            <a:spAutoFit/>
          </a:bodyPr>
          <a:lstStyle/>
          <a:p>
            <a:r>
              <a:rPr lang="en-US" sz="800" dirty="0">
                <a:latin typeface="Abadi MT Condensed Extra Bold" charset="0"/>
                <a:ea typeface="Abadi MT Condensed Extra Bold" charset="0"/>
                <a:cs typeface="Abadi MT Condensed Extra Bold" charset="0"/>
              </a:rPr>
              <a:t>O</a:t>
            </a:r>
          </a:p>
          <a:p>
            <a:r>
              <a:rPr lang="en-US" sz="800" dirty="0">
                <a:latin typeface="Abadi MT Condensed Extra Bold" charset="0"/>
                <a:ea typeface="Abadi MT Condensed Extra Bold" charset="0"/>
                <a:cs typeface="Abadi MT Condensed Extra Bold" charset="0"/>
              </a:rPr>
              <a:t>P</a:t>
            </a:r>
          </a:p>
          <a:p>
            <a:r>
              <a:rPr lang="en-US" sz="800" dirty="0">
                <a:latin typeface="Abadi MT Condensed Extra Bold" charset="0"/>
                <a:ea typeface="Abadi MT Condensed Extra Bold" charset="0"/>
                <a:cs typeface="Abadi MT Condensed Extra Bold" charset="0"/>
              </a:rPr>
              <a:t>P</a:t>
            </a:r>
          </a:p>
          <a:p>
            <a:r>
              <a:rPr lang="en-US" sz="800" dirty="0">
                <a:latin typeface="Abadi MT Condensed Extra Bold" charset="0"/>
                <a:ea typeface="Abadi MT Condensed Extra Bold" charset="0"/>
                <a:cs typeface="Abadi MT Condensed Extra Bold" charset="0"/>
              </a:rPr>
              <a:t>R</a:t>
            </a:r>
          </a:p>
          <a:p>
            <a:r>
              <a:rPr lang="en-US" sz="800" dirty="0">
                <a:latin typeface="Abadi MT Condensed Extra Bold" charset="0"/>
                <a:ea typeface="Abadi MT Condensed Extra Bold" charset="0"/>
                <a:cs typeface="Abadi MT Condensed Extra Bold" charset="0"/>
              </a:rPr>
              <a:t>E</a:t>
            </a:r>
          </a:p>
          <a:p>
            <a:r>
              <a:rPr lang="en-US" sz="800" dirty="0">
                <a:latin typeface="Abadi MT Condensed Extra Bold" charset="0"/>
                <a:ea typeface="Abadi MT Condensed Extra Bold" charset="0"/>
                <a:cs typeface="Abadi MT Condensed Extra Bold" charset="0"/>
              </a:rPr>
              <a:t>S</a:t>
            </a:r>
          </a:p>
          <a:p>
            <a:r>
              <a:rPr lang="en-US" sz="800" dirty="0">
                <a:latin typeface="Abadi MT Condensed Extra Bold" charset="0"/>
                <a:ea typeface="Abadi MT Condensed Extra Bold" charset="0"/>
                <a:cs typeface="Abadi MT Condensed Extra Bold" charset="0"/>
              </a:rPr>
              <a:t>S</a:t>
            </a:r>
          </a:p>
          <a:p>
            <a:r>
              <a:rPr lang="en-US" sz="800" dirty="0">
                <a:latin typeface="Abadi MT Condensed Extra Bold" charset="0"/>
                <a:ea typeface="Abadi MT Condensed Extra Bold" charset="0"/>
                <a:cs typeface="Abadi MT Condensed Extra Bold" charset="0"/>
              </a:rPr>
              <a:t>E</a:t>
            </a:r>
          </a:p>
          <a:p>
            <a:r>
              <a:rPr lang="en-US" sz="800" dirty="0">
                <a:latin typeface="Abadi MT Condensed Extra Bold" charset="0"/>
                <a:ea typeface="Abadi MT Condensed Extra Bold" charset="0"/>
                <a:cs typeface="Abadi MT Condensed Extra Bold" charset="0"/>
              </a:rPr>
              <a:t>D</a:t>
            </a:r>
          </a:p>
          <a:p>
            <a:endParaRPr lang="en-US" sz="800" dirty="0">
              <a:latin typeface="Abadi MT Condensed Extra Bold" charset="0"/>
              <a:ea typeface="Abadi MT Condensed Extra Bold" charset="0"/>
              <a:cs typeface="Abadi MT Condensed Extra Bold" charset="0"/>
            </a:endParaRPr>
          </a:p>
        </p:txBody>
      </p:sp>
      <p:sp>
        <p:nvSpPr>
          <p:cNvPr id="97395" name="Text Box 115"/>
          <p:cNvSpPr txBox="1">
            <a:spLocks noChangeArrowheads="1"/>
          </p:cNvSpPr>
          <p:nvPr/>
        </p:nvSpPr>
        <p:spPr bwMode="auto">
          <a:xfrm>
            <a:off x="3581400" y="4953000"/>
            <a:ext cx="287338" cy="1754326"/>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W</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K</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M</a:t>
            </a:r>
          </a:p>
          <a:p>
            <a:r>
              <a:rPr lang="en-US" sz="900" dirty="0">
                <a:latin typeface="Abadi MT Condensed Extra Bold" charset="0"/>
                <a:ea typeface="Abadi MT Condensed Extra Bold" charset="0"/>
                <a:cs typeface="Abadi MT Condensed Extra Bold" charset="0"/>
              </a:rPr>
              <a:t>E</a:t>
            </a:r>
          </a:p>
          <a:p>
            <a:endParaRPr lang="en-US" sz="900" dirty="0">
              <a:latin typeface="Abadi MT Condensed Extra Bold" charset="0"/>
              <a:ea typeface="Abadi MT Condensed Extra Bold" charset="0"/>
              <a:cs typeface="Abadi MT Condensed Extra Bold" charset="0"/>
            </a:endParaRPr>
          </a:p>
        </p:txBody>
      </p:sp>
      <p:sp>
        <p:nvSpPr>
          <p:cNvPr id="97396" name="Text Box 116"/>
          <p:cNvSpPr txBox="1">
            <a:spLocks noChangeArrowheads="1"/>
          </p:cNvSpPr>
          <p:nvPr/>
        </p:nvSpPr>
        <p:spPr bwMode="auto">
          <a:xfrm>
            <a:off x="3962400" y="4953000"/>
            <a:ext cx="398463" cy="1615827"/>
          </a:xfrm>
          <a:prstGeom prst="rect">
            <a:avLst/>
          </a:prstGeom>
          <a:noFill/>
          <a:ln w="9525">
            <a:noFill/>
            <a:miter lim="800000"/>
            <a:headEnd/>
            <a:tailEnd/>
          </a:ln>
          <a:effectLst/>
        </p:spPr>
        <p:txBody>
          <a:bodyPr>
            <a:spAutoFit/>
          </a:bodyPr>
          <a:lstStyle/>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U</a:t>
            </a:r>
          </a:p>
          <a:p>
            <a:r>
              <a:rPr lang="en-US" sz="900" dirty="0">
                <a:latin typeface="Abadi MT Condensed Extra Bold" charset="0"/>
                <a:ea typeface="Abadi MT Condensed Extra Bold" charset="0"/>
                <a:cs typeface="Abadi MT Condensed Extra Bold" charset="0"/>
              </a:rPr>
              <a:t>M</a:t>
            </a:r>
          </a:p>
          <a:p>
            <a:r>
              <a:rPr lang="en-US" sz="900" dirty="0">
                <a:latin typeface="Abadi MT Condensed Extra Bold" charset="0"/>
                <a:ea typeface="Abadi MT Condensed Extra Bold" charset="0"/>
                <a:cs typeface="Abadi MT Condensed Extra Bold" charset="0"/>
              </a:rPr>
              <a:t>E</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K’</a:t>
            </a:r>
          </a:p>
          <a:p>
            <a:r>
              <a:rPr lang="en-US" sz="900" dirty="0">
                <a:latin typeface="Abadi MT Condensed Extra Bold" charset="0"/>
                <a:ea typeface="Abadi MT Condensed Extra Bold" charset="0"/>
                <a:cs typeface="Abadi MT Condensed Extra Bold" charset="0"/>
              </a:rPr>
              <a:t>D</a:t>
            </a:r>
            <a:br>
              <a:rPr lang="en-US" sz="900" dirty="0">
                <a:latin typeface="Abadi MT Condensed Extra Bold" charset="0"/>
                <a:ea typeface="Abadi MT Condensed Extra Bold" charset="0"/>
                <a:cs typeface="Abadi MT Condensed Extra Bold" charset="0"/>
              </a:rPr>
            </a:br>
            <a:endParaRPr lang="en-US" sz="900" dirty="0">
              <a:latin typeface="Abadi MT Condensed Extra Bold" charset="0"/>
              <a:ea typeface="Abadi MT Condensed Extra Bold" charset="0"/>
              <a:cs typeface="Abadi MT Condensed Extra Bold" charset="0"/>
            </a:endParaRPr>
          </a:p>
        </p:txBody>
      </p:sp>
      <p:sp>
        <p:nvSpPr>
          <p:cNvPr id="97397" name="Text Box 117"/>
          <p:cNvSpPr txBox="1">
            <a:spLocks noChangeArrowheads="1"/>
          </p:cNvSpPr>
          <p:nvPr/>
        </p:nvSpPr>
        <p:spPr bwMode="auto">
          <a:xfrm>
            <a:off x="4403725" y="4946650"/>
            <a:ext cx="263214" cy="1615827"/>
          </a:xfrm>
          <a:prstGeom prst="rect">
            <a:avLst/>
          </a:prstGeom>
          <a:noFill/>
          <a:ln w="9525">
            <a:solidFill>
              <a:srgbClr val="7030A0"/>
            </a:solidFill>
            <a:miter lim="800000"/>
            <a:headEnd/>
            <a:tailEnd/>
          </a:ln>
          <a:effectLst/>
        </p:spPr>
        <p:txBody>
          <a:bodyPr wrap="none">
            <a:spAutoFit/>
          </a:bodyPr>
          <a:lstStyle/>
          <a:p>
            <a:r>
              <a:rPr lang="en-US" sz="900" dirty="0">
                <a:latin typeface="Abadi MT Condensed Extra Bold" charset="0"/>
                <a:ea typeface="Abadi MT Condensed Extra Bold" charset="0"/>
                <a:cs typeface="Abadi MT Condensed Extra Bold" charset="0"/>
              </a:rPr>
              <a:t>W</a:t>
            </a:r>
          </a:p>
          <a:p>
            <a:r>
              <a:rPr lang="en-US" sz="900" dirty="0">
                <a:latin typeface="Abadi MT Condensed Extra Bold" charset="0"/>
                <a:ea typeface="Abadi MT Condensed Extra Bold" charset="0"/>
                <a:cs typeface="Abadi MT Condensed Extra Bold" charset="0"/>
              </a:rPr>
              <a:t>O</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K</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F</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S</a:t>
            </a:r>
          </a:p>
          <a:p>
            <a:r>
              <a:rPr lang="en-US" sz="900" dirty="0">
                <a:latin typeface="Abadi MT Condensed Extra Bold" charset="0"/>
                <a:ea typeface="Abadi MT Condensed Extra Bold" charset="0"/>
                <a:cs typeface="Abadi MT Condensed Extra Bold" charset="0"/>
              </a:rPr>
              <a:t>h</a:t>
            </a:r>
          </a:p>
        </p:txBody>
      </p:sp>
      <p:sp>
        <p:nvSpPr>
          <p:cNvPr id="97398" name="Text Box 118"/>
          <p:cNvSpPr txBox="1">
            <a:spLocks noChangeArrowheads="1"/>
          </p:cNvSpPr>
          <p:nvPr/>
        </p:nvSpPr>
        <p:spPr bwMode="auto">
          <a:xfrm>
            <a:off x="4953000" y="4648200"/>
            <a:ext cx="377825" cy="2031325"/>
          </a:xfrm>
          <a:prstGeom prst="rect">
            <a:avLst/>
          </a:prstGeom>
          <a:noFill/>
          <a:ln w="9525">
            <a:noFill/>
            <a:miter lim="800000"/>
            <a:headEnd/>
            <a:tailEnd/>
          </a:ln>
          <a:effectLst/>
        </p:spPr>
        <p:txBody>
          <a:bodyPr wrap="square">
            <a:spAutoFit/>
          </a:bodyPr>
          <a:lstStyle/>
          <a:p>
            <a:r>
              <a:rPr lang="en-US" sz="900" dirty="0">
                <a:latin typeface="Abadi MT Condensed Extra Bold" charset="0"/>
                <a:ea typeface="Abadi MT Condensed Extra Bold" charset="0"/>
                <a:cs typeface="Abadi MT Condensed Extra Bold" charset="0"/>
              </a:rPr>
              <a:t>D</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C</a:t>
            </a:r>
          </a:p>
          <a:p>
            <a:r>
              <a:rPr lang="en-US" sz="900" dirty="0">
                <a:latin typeface="Abadi MT Condensed Extra Bold" charset="0"/>
                <a:ea typeface="Abadi MT Condensed Extra Bold" charset="0"/>
                <a:cs typeface="Abadi MT Condensed Extra Bold" charset="0"/>
              </a:rPr>
              <a:t>R</a:t>
            </a:r>
          </a:p>
          <a:p>
            <a:r>
              <a:rPr lang="en-US" sz="900" dirty="0">
                <a:latin typeface="Abadi MT Condensed Extra Bold" charset="0"/>
                <a:ea typeface="Abadi MT Condensed Extra Bold" charset="0"/>
                <a:cs typeface="Abadi MT Condensed Extra Bold" charset="0"/>
              </a:rPr>
              <a:t>E</a:t>
            </a:r>
          </a:p>
          <a:p>
            <a:r>
              <a:rPr lang="en-US" sz="900" dirty="0">
                <a:latin typeface="Abadi MT Condensed Extra Bold" charset="0"/>
                <a:ea typeface="Abadi MT Condensed Extra Bold" charset="0"/>
                <a:cs typeface="Abadi MT Condensed Extra Bold" charset="0"/>
              </a:rPr>
              <a:t>E</a:t>
            </a:r>
          </a:p>
          <a:p>
            <a:endParaRPr lang="en-US" sz="900" dirty="0">
              <a:latin typeface="Abadi MT Condensed Extra Bold" charset="0"/>
              <a:ea typeface="Abadi MT Condensed Extra Bold" charset="0"/>
              <a:cs typeface="Abadi MT Condensed Extra Bold" charset="0"/>
            </a:endParaRPr>
          </a:p>
          <a:p>
            <a:r>
              <a:rPr lang="en-US" sz="900" dirty="0">
                <a:latin typeface="Abadi MT Condensed Extra Bold" charset="0"/>
                <a:ea typeface="Abadi MT Condensed Extra Bold" charset="0"/>
                <a:cs typeface="Abadi MT Condensed Extra Bold" charset="0"/>
              </a:rPr>
              <a:t>of</a:t>
            </a:r>
            <a:br>
              <a:rPr lang="en-US" sz="900" dirty="0">
                <a:latin typeface="Abadi MT Condensed Extra Bold" charset="0"/>
                <a:ea typeface="Abadi MT Condensed Extra Bold" charset="0"/>
                <a:cs typeface="Abadi MT Condensed Extra Bold" charset="0"/>
              </a:rPr>
            </a:br>
            <a:br>
              <a:rPr lang="en-US" sz="900" dirty="0">
                <a:latin typeface="Abadi MT Condensed Extra Bold" charset="0"/>
                <a:ea typeface="Abadi MT Condensed Extra Bold" charset="0"/>
                <a:cs typeface="Abadi MT Condensed Extra Bold" charset="0"/>
              </a:rPr>
            </a:br>
            <a:r>
              <a:rPr lang="en-US" sz="900" dirty="0">
                <a:latin typeface="Abadi MT Condensed Extra Bold" charset="0"/>
                <a:ea typeface="Abadi MT Condensed Extra Bold" charset="0"/>
                <a:cs typeface="Abadi MT Condensed Extra Bold" charset="0"/>
              </a:rPr>
              <a:t>K</a:t>
            </a:r>
          </a:p>
          <a:p>
            <a:r>
              <a:rPr lang="en-US" sz="900" dirty="0">
                <a:latin typeface="Abadi MT Condensed Extra Bold" charset="0"/>
                <a:ea typeface="Abadi MT Condensed Extra Bold" charset="0"/>
                <a:cs typeface="Abadi MT Condensed Extra Bold" charset="0"/>
              </a:rPr>
              <a:t>I</a:t>
            </a:r>
          </a:p>
          <a:p>
            <a:r>
              <a:rPr lang="en-US" sz="900" dirty="0">
                <a:latin typeface="Abadi MT Condensed Extra Bold" charset="0"/>
                <a:ea typeface="Abadi MT Condensed Extra Bold" charset="0"/>
                <a:cs typeface="Abadi MT Condensed Extra Bold" charset="0"/>
              </a:rPr>
              <a:t>N</a:t>
            </a:r>
          </a:p>
          <a:p>
            <a:r>
              <a:rPr lang="en-US" sz="900" dirty="0">
                <a:latin typeface="Abadi MT Condensed Extra Bold" charset="0"/>
                <a:ea typeface="Abadi MT Condensed Extra Bold" charset="0"/>
                <a:cs typeface="Abadi MT Condensed Extra Bold" charset="0"/>
              </a:rPr>
              <a:t>G</a:t>
            </a:r>
          </a:p>
          <a:p>
            <a:endParaRPr lang="en-US" sz="900" dirty="0">
              <a:latin typeface="Abadi MT Condensed Extra Bold" charset="0"/>
              <a:ea typeface="Abadi MT Condensed Extra Bold" charset="0"/>
              <a:cs typeface="Abadi MT Condensed Extra Bold" charset="0"/>
            </a:endParaRPr>
          </a:p>
        </p:txBody>
      </p:sp>
      <p:sp>
        <p:nvSpPr>
          <p:cNvPr id="97399" name="Line 119"/>
          <p:cNvSpPr>
            <a:spLocks noChangeShapeType="1"/>
          </p:cNvSpPr>
          <p:nvPr/>
        </p:nvSpPr>
        <p:spPr bwMode="auto">
          <a:xfrm>
            <a:off x="7543800" y="4953000"/>
            <a:ext cx="0" cy="1600200"/>
          </a:xfrm>
          <a:prstGeom prst="line">
            <a:avLst/>
          </a:prstGeom>
          <a:noFill/>
          <a:ln w="28575">
            <a:solidFill>
              <a:schemeClr val="tx1"/>
            </a:solidFill>
            <a:round/>
            <a:headEnd/>
            <a:tailEnd/>
          </a:ln>
          <a:effectLst/>
        </p:spPr>
        <p:txBody>
          <a:bodyPr/>
          <a:lstStyle/>
          <a:p>
            <a:endParaRPr lang="en-US" dirty="0"/>
          </a:p>
        </p:txBody>
      </p:sp>
      <p:sp>
        <p:nvSpPr>
          <p:cNvPr id="97400" name="Line 120"/>
          <p:cNvSpPr>
            <a:spLocks noChangeShapeType="1"/>
          </p:cNvSpPr>
          <p:nvPr/>
        </p:nvSpPr>
        <p:spPr bwMode="auto">
          <a:xfrm>
            <a:off x="8382000" y="4953000"/>
            <a:ext cx="0" cy="1600200"/>
          </a:xfrm>
          <a:prstGeom prst="line">
            <a:avLst/>
          </a:prstGeom>
          <a:noFill/>
          <a:ln w="28575">
            <a:solidFill>
              <a:schemeClr val="tx1"/>
            </a:solidFill>
            <a:round/>
            <a:headEnd/>
            <a:tailEnd/>
          </a:ln>
          <a:effectLst/>
        </p:spPr>
        <p:txBody>
          <a:bodyPr/>
          <a:lstStyle/>
          <a:p>
            <a:endParaRPr lang="en-US" dirty="0"/>
          </a:p>
        </p:txBody>
      </p:sp>
      <p:sp>
        <p:nvSpPr>
          <p:cNvPr id="97401" name="Text Box 121"/>
          <p:cNvSpPr txBox="1">
            <a:spLocks noChangeArrowheads="1"/>
          </p:cNvSpPr>
          <p:nvPr/>
        </p:nvSpPr>
        <p:spPr bwMode="auto">
          <a:xfrm>
            <a:off x="6842125" y="4984750"/>
            <a:ext cx="684867" cy="646331"/>
          </a:xfrm>
          <a:prstGeom prst="rect">
            <a:avLst/>
          </a:prstGeom>
          <a:noFill/>
          <a:ln w="9525">
            <a:noFill/>
            <a:miter lim="800000"/>
            <a:headEnd/>
            <a:tailEnd/>
          </a:ln>
          <a:effectLst/>
        </p:spPr>
        <p:txBody>
          <a:bodyPr wrap="none">
            <a:spAutoFit/>
          </a:bodyPr>
          <a:lstStyle/>
          <a:p>
            <a:pPr>
              <a:buFontTx/>
              <a:buChar char="-"/>
            </a:pPr>
            <a:r>
              <a:rPr lang="en-US" sz="1200" dirty="0">
                <a:latin typeface="Abadi MT Condensed Extra Bold" charset="0"/>
                <a:ea typeface="Abadi MT Condensed Extra Bold" charset="0"/>
                <a:cs typeface="Abadi MT Condensed Extra Bold" charset="0"/>
              </a:rPr>
              <a:t>Report</a:t>
            </a:r>
          </a:p>
          <a:p>
            <a:pPr>
              <a:buFontTx/>
              <a:buChar char="-"/>
            </a:pPr>
            <a:r>
              <a:rPr lang="en-US" sz="1200" dirty="0">
                <a:latin typeface="Abadi MT Condensed Extra Bold" charset="0"/>
                <a:ea typeface="Abadi MT Condensed Extra Bold" charset="0"/>
                <a:cs typeface="Abadi MT Condensed Extra Bold" charset="0"/>
              </a:rPr>
              <a:t>-Grief</a:t>
            </a:r>
          </a:p>
          <a:p>
            <a:pPr>
              <a:buFontTx/>
              <a:buChar char="-"/>
            </a:pPr>
            <a:r>
              <a:rPr lang="en-US" sz="1200" dirty="0">
                <a:latin typeface="Abadi MT Condensed Extra Bold" charset="0"/>
                <a:ea typeface="Abadi MT Condensed Extra Bold" charset="0"/>
                <a:cs typeface="Abadi MT Condensed Extra Bold" charset="0"/>
              </a:rPr>
              <a:t>-Prayer</a:t>
            </a:r>
          </a:p>
        </p:txBody>
      </p:sp>
      <p:sp>
        <p:nvSpPr>
          <p:cNvPr id="97402" name="Text Box 122"/>
          <p:cNvSpPr txBox="1">
            <a:spLocks noChangeArrowheads="1"/>
          </p:cNvSpPr>
          <p:nvPr/>
        </p:nvSpPr>
        <p:spPr bwMode="auto">
          <a:xfrm>
            <a:off x="7604125" y="5010150"/>
            <a:ext cx="748923" cy="400110"/>
          </a:xfrm>
          <a:prstGeom prst="rect">
            <a:avLst/>
          </a:prstGeom>
          <a:noFill/>
          <a:ln w="9525">
            <a:noFill/>
            <a:miter lim="800000"/>
            <a:headEnd/>
            <a:tailEnd/>
          </a:ln>
          <a:effectLst/>
        </p:spPr>
        <p:txBody>
          <a:bodyPr wrap="none">
            <a:spAutoFit/>
          </a:bodyPr>
          <a:lstStyle/>
          <a:p>
            <a:r>
              <a:rPr lang="en-US" sz="1000" dirty="0">
                <a:latin typeface="Abadi MT Condensed Extra Bold" charset="0"/>
                <a:ea typeface="Abadi MT Condensed Extra Bold" charset="0"/>
                <a:cs typeface="Abadi MT Condensed Extra Bold" charset="0"/>
              </a:rPr>
              <a:t>Confession</a:t>
            </a:r>
          </a:p>
          <a:p>
            <a:r>
              <a:rPr lang="en-US" sz="1000" dirty="0">
                <a:latin typeface="Abadi MT Condensed Extra Bold" charset="0"/>
                <a:ea typeface="Abadi MT Condensed Extra Bold" charset="0"/>
                <a:cs typeface="Abadi MT Condensed Extra Bold" charset="0"/>
              </a:rPr>
              <a:t>Dissolution</a:t>
            </a:r>
          </a:p>
        </p:txBody>
      </p:sp>
      <p:sp>
        <p:nvSpPr>
          <p:cNvPr id="97403" name="Text Box 123"/>
          <p:cNvSpPr txBox="1">
            <a:spLocks noChangeArrowheads="1"/>
          </p:cNvSpPr>
          <p:nvPr/>
        </p:nvSpPr>
        <p:spPr bwMode="auto">
          <a:xfrm>
            <a:off x="8443913" y="5029200"/>
            <a:ext cx="647934" cy="246221"/>
          </a:xfrm>
          <a:prstGeom prst="rect">
            <a:avLst/>
          </a:prstGeom>
          <a:noFill/>
          <a:ln w="9525">
            <a:noFill/>
            <a:miter lim="800000"/>
            <a:headEnd/>
            <a:tailEnd/>
          </a:ln>
          <a:effectLst/>
        </p:spPr>
        <p:txBody>
          <a:bodyPr wrap="none">
            <a:spAutoFit/>
          </a:bodyPr>
          <a:lstStyle/>
          <a:p>
            <a:r>
              <a:rPr lang="en-US" sz="1000" dirty="0">
                <a:latin typeface="Abadi MT Condensed Extra Bold" charset="0"/>
                <a:ea typeface="Abadi MT Condensed Extra Bold" charset="0"/>
                <a:cs typeface="Abadi MT Condensed Extra Bold" charset="0"/>
              </a:rPr>
              <a:t>Appendix</a:t>
            </a:r>
          </a:p>
        </p:txBody>
      </p:sp>
      <p:sp>
        <p:nvSpPr>
          <p:cNvPr id="97404" name="Line 124"/>
          <p:cNvSpPr>
            <a:spLocks noChangeShapeType="1"/>
          </p:cNvSpPr>
          <p:nvPr/>
        </p:nvSpPr>
        <p:spPr bwMode="auto">
          <a:xfrm flipV="1">
            <a:off x="8610600" y="1828800"/>
            <a:ext cx="533400" cy="1752600"/>
          </a:xfrm>
          <a:prstGeom prst="line">
            <a:avLst/>
          </a:prstGeom>
          <a:noFill/>
          <a:ln w="9525">
            <a:solidFill>
              <a:schemeClr val="tx1"/>
            </a:solidFill>
            <a:round/>
            <a:headEnd/>
            <a:tailEnd/>
          </a:ln>
          <a:effectLst/>
        </p:spPr>
        <p:txBody>
          <a:bodyPr/>
          <a:lstStyle/>
          <a:p>
            <a:endParaRPr lang="en-US" dirty="0"/>
          </a:p>
        </p:txBody>
      </p:sp>
      <p:sp>
        <p:nvSpPr>
          <p:cNvPr id="97405" name="Line 125"/>
          <p:cNvSpPr>
            <a:spLocks noChangeShapeType="1"/>
          </p:cNvSpPr>
          <p:nvPr/>
        </p:nvSpPr>
        <p:spPr bwMode="auto">
          <a:xfrm flipV="1">
            <a:off x="9144000" y="1143000"/>
            <a:ext cx="0" cy="685800"/>
          </a:xfrm>
          <a:prstGeom prst="line">
            <a:avLst/>
          </a:prstGeom>
          <a:noFill/>
          <a:ln w="9525">
            <a:solidFill>
              <a:schemeClr val="tx1"/>
            </a:solidFill>
            <a:round/>
            <a:headEnd/>
            <a:tailEnd/>
          </a:ln>
          <a:effectLst/>
        </p:spPr>
        <p:txBody>
          <a:bodyPr/>
          <a:lstStyle/>
          <a:p>
            <a:endParaRPr lang="en-US" dirty="0"/>
          </a:p>
        </p:txBody>
      </p:sp>
      <p:sp>
        <p:nvSpPr>
          <p:cNvPr id="97406" name="Text Box 126"/>
          <p:cNvSpPr txBox="1">
            <a:spLocks noChangeArrowheads="1"/>
          </p:cNvSpPr>
          <p:nvPr/>
        </p:nvSpPr>
        <p:spPr bwMode="auto">
          <a:xfrm rot="16228616" flipH="1">
            <a:off x="8292306" y="1018382"/>
            <a:ext cx="1336675" cy="366712"/>
          </a:xfrm>
          <a:prstGeom prst="rect">
            <a:avLst/>
          </a:prstGeom>
          <a:noFill/>
          <a:ln w="9525">
            <a:noFill/>
            <a:miter lim="800000"/>
            <a:headEnd/>
            <a:tailEnd/>
          </a:ln>
          <a:effectLst/>
        </p:spPr>
        <p:txBody>
          <a:bodyPr>
            <a:spAutoFit/>
          </a:bodyPr>
          <a:lstStyle/>
          <a:p>
            <a:pPr>
              <a:spcBef>
                <a:spcPct val="50000"/>
              </a:spcBef>
            </a:pPr>
            <a:r>
              <a:rPr lang="en-US" b="1" dirty="0">
                <a:latin typeface="Abadi MT Condensed Extra Bold" charset="0"/>
                <a:ea typeface="Abadi MT Condensed Extra Bold" charset="0"/>
                <a:cs typeface="Abadi MT Condensed Extra Bold" charset="0"/>
              </a:rPr>
              <a:t>457</a:t>
            </a:r>
            <a:r>
              <a:rPr lang="en-US" dirty="0">
                <a:latin typeface="Abadi MT Condensed Extra Bold" charset="0"/>
                <a:ea typeface="Abadi MT Condensed Extra Bold" charset="0"/>
                <a:cs typeface="Abadi MT Condensed Extra Bold" charset="0"/>
              </a:rPr>
              <a:t>  </a:t>
            </a:r>
            <a:r>
              <a:rPr lang="en-US" b="1" dirty="0">
                <a:latin typeface="Abadi MT Condensed Extra Bold" charset="0"/>
                <a:ea typeface="Abadi MT Condensed Extra Bold" charset="0"/>
                <a:cs typeface="Abadi MT Condensed Extra Bold" charset="0"/>
              </a:rPr>
              <a:t>BC</a:t>
            </a:r>
          </a:p>
        </p:txBody>
      </p:sp>
      <p:sp>
        <p:nvSpPr>
          <p:cNvPr id="97408" name="Line 128"/>
          <p:cNvSpPr>
            <a:spLocks noChangeShapeType="1"/>
          </p:cNvSpPr>
          <p:nvPr/>
        </p:nvSpPr>
        <p:spPr bwMode="auto">
          <a:xfrm>
            <a:off x="8610600" y="3810000"/>
            <a:ext cx="304800" cy="0"/>
          </a:xfrm>
          <a:prstGeom prst="line">
            <a:avLst/>
          </a:prstGeom>
          <a:noFill/>
          <a:ln w="76200">
            <a:solidFill>
              <a:schemeClr val="tx1"/>
            </a:solidFill>
            <a:round/>
            <a:headEnd/>
            <a:tailEnd type="triangle" w="med" len="med"/>
          </a:ln>
          <a:effectLst/>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1093</TotalTime>
  <Words>5804</Words>
  <Application>Microsoft Macintosh PowerPoint</Application>
  <PresentationFormat>On-screen Show (4:3)</PresentationFormat>
  <Paragraphs>555</Paragraphs>
  <Slides>19</Slides>
  <Notes>15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Abadi MT Condensed Extra Bold</vt:lpstr>
      <vt:lpstr>American Typewriter Condensed</vt:lpstr>
      <vt:lpstr>Arial</vt:lpstr>
      <vt:lpstr>Bauhaus 93</vt:lpstr>
      <vt:lpstr>Calibri</vt:lpstr>
      <vt:lpstr>Corbel</vt:lpstr>
      <vt:lpstr>Verdana</vt:lpstr>
      <vt:lpstr>Wingdings</vt:lpstr>
      <vt:lpstr>Wingdings 2</vt:lpstr>
      <vt:lpstr>Wingdings 3</vt:lpstr>
      <vt:lpstr>Module</vt:lpstr>
      <vt:lpstr>Symphony of the Scriptures</vt:lpstr>
      <vt:lpstr>Ezra</vt:lpstr>
      <vt:lpstr>PowerPoint Presentation</vt:lpstr>
      <vt:lpstr>  </vt:lpstr>
      <vt:lpstr>  </vt:lpstr>
      <vt:lpstr>PowerPoint Presentation</vt:lpstr>
      <vt:lpstr>PowerPoint Presentation</vt:lpstr>
      <vt:lpstr>The Three Returns from Exile</vt:lpstr>
      <vt:lpstr>PowerPoint Presentation</vt:lpstr>
      <vt:lpstr>Chronology of Persian Kings Related to the Old Testament</vt:lpstr>
      <vt:lpstr>Cyrus’s Decree  (Proclamation)</vt:lpstr>
      <vt:lpstr>Back to Jerusalem</vt:lpstr>
      <vt:lpstr>About Ezra </vt:lpstr>
      <vt:lpstr>Who wrote the book?</vt:lpstr>
      <vt:lpstr>Where are we?</vt:lpstr>
      <vt:lpstr>Why is Ezra so important?</vt:lpstr>
      <vt:lpstr>What's the point?</vt:lpstr>
      <vt:lpstr>How do I apply this?</vt:lpstr>
      <vt:lpstr>Ezra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163</cp:revision>
  <cp:lastPrinted>2021-07-25T11:57:08Z</cp:lastPrinted>
  <dcterms:created xsi:type="dcterms:W3CDTF">2010-11-07T11:38:16Z</dcterms:created>
  <dcterms:modified xsi:type="dcterms:W3CDTF">2022-12-29T19:11:59Z</dcterms:modified>
</cp:coreProperties>
</file>